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7"/>
  </p:notesMasterIdLst>
  <p:sldIdLst>
    <p:sldId id="256" r:id="rId2"/>
    <p:sldId id="257" r:id="rId3"/>
    <p:sldId id="258" r:id="rId4"/>
    <p:sldId id="277" r:id="rId5"/>
    <p:sldId id="270" r:id="rId6"/>
    <p:sldId id="278" r:id="rId7"/>
    <p:sldId id="279" r:id="rId8"/>
    <p:sldId id="280" r:id="rId9"/>
    <p:sldId id="281" r:id="rId10"/>
    <p:sldId id="282" r:id="rId11"/>
    <p:sldId id="271" r:id="rId12"/>
    <p:sldId id="284" r:id="rId13"/>
    <p:sldId id="285" r:id="rId14"/>
    <p:sldId id="283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72" r:id="rId24"/>
    <p:sldId id="275" r:id="rId25"/>
    <p:sldId id="273" r:id="rId26"/>
    <p:sldId id="274" r:id="rId27"/>
    <p:sldId id="267" r:id="rId28"/>
    <p:sldId id="263" r:id="rId29"/>
    <p:sldId id="264" r:id="rId30"/>
    <p:sldId id="265" r:id="rId31"/>
    <p:sldId id="266" r:id="rId32"/>
    <p:sldId id="269" r:id="rId33"/>
    <p:sldId id="268" r:id="rId34"/>
    <p:sldId id="276" r:id="rId35"/>
    <p:sldId id="260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33" autoAdjust="0"/>
    <p:restoredTop sz="94660"/>
  </p:normalViewPr>
  <p:slideViewPr>
    <p:cSldViewPr>
      <p:cViewPr varScale="1">
        <p:scale>
          <a:sx n="69" d="100"/>
          <a:sy n="69" d="100"/>
        </p:scale>
        <p:origin x="-13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623F3-4900-4637-8701-4619C5B33A6E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F58DB-B3C4-4F9A-AD33-F9F76A0B76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490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AF58DB-B3C4-4F9A-AD33-F9F76A0B765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03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674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340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73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6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96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52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76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333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142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11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65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35209-FF26-4400-97EF-0BBA3104391A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0D79E-F554-44A6-884C-5451AFFBA2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44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5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6.gi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png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png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6.gi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png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png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6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/>
          <p:cNvSpPr>
            <a:spLocks noGrp="1"/>
          </p:cNvSpPr>
          <p:nvPr>
            <p:ph type="ctrTitle"/>
          </p:nvPr>
        </p:nvSpPr>
        <p:spPr>
          <a:xfrm>
            <a:off x="1905000" y="457200"/>
            <a:ext cx="5867400" cy="3143251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6000" dirty="0" err="1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Bài</a:t>
            </a:r>
            <a:r>
              <a:rPr lang="en-US" sz="6000" dirty="0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 </a:t>
            </a:r>
            <a:r>
              <a:rPr lang="en-US" sz="6000" dirty="0" err="1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hội</a:t>
            </a:r>
            <a:r>
              <a:rPr lang="en-US" sz="6000" dirty="0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 </a:t>
            </a:r>
            <a:r>
              <a:rPr lang="en-US" sz="6000" dirty="0" err="1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thảo</a:t>
            </a:r>
            <a:r>
              <a:rPr lang="en-US" sz="6000" dirty="0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 </a:t>
            </a:r>
            <a:r>
              <a:rPr lang="en-US" sz="6000" dirty="0" err="1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cấp</a:t>
            </a:r>
            <a:r>
              <a:rPr lang="en-US" sz="6000" dirty="0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 </a:t>
            </a:r>
            <a:r>
              <a:rPr lang="en-US" sz="6000" dirty="0" err="1" smtClean="0">
                <a:solidFill>
                  <a:schemeClr val="bg1">
                    <a:lumMod val="85000"/>
                  </a:schemeClr>
                </a:solidFill>
                <a:latin typeface="Snap ITC" pitchFamily="82" charset="0"/>
              </a:rPr>
              <a:t>khoa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Snap ITC" pitchFamily="82" charset="0"/>
            </a:endParaRPr>
          </a:p>
        </p:txBody>
      </p:sp>
      <p:sp>
        <p:nvSpPr>
          <p:cNvPr id="19" name="Subtitle 18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Môn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thực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tập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áo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căn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bản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váy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căn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bản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trên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ma –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nơ</a:t>
            </a:r>
            <a:r>
              <a:rPr lang="en-US" dirty="0" smtClean="0">
                <a:solidFill>
                  <a:schemeClr val="tx1"/>
                </a:solidFill>
                <a:latin typeface="Arial Rounded MT Bold" pitchFamily="34" charset="0"/>
              </a:rPr>
              <a:t> - </a:t>
            </a:r>
            <a:r>
              <a:rPr lang="en-US" dirty="0" err="1" smtClean="0">
                <a:solidFill>
                  <a:schemeClr val="tx1"/>
                </a:solidFill>
                <a:latin typeface="Arial Rounded MT Bold" pitchFamily="34" charset="0"/>
              </a:rPr>
              <a:t>canh</a:t>
            </a:r>
            <a:endParaRPr lang="en-US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1027" name="Picture 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" y="4495800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66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3000">
              <a:schemeClr val="accent3">
                <a:lumMod val="50000"/>
              </a:schemeClr>
            </a:gs>
            <a:gs pos="90000">
              <a:schemeClr val="tx1">
                <a:lumMod val="75000"/>
                <a:lumOff val="25000"/>
              </a:schemeClr>
            </a:gs>
            <a:gs pos="98000">
              <a:schemeClr val="tx1">
                <a:lumMod val="95000"/>
                <a:lumOff val="5000"/>
              </a:schemeClr>
            </a:gs>
            <a:gs pos="23000">
              <a:schemeClr val="accent3">
                <a:lumMod val="40000"/>
                <a:lumOff val="60000"/>
              </a:schemeClr>
            </a:gs>
            <a:gs pos="43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71600"/>
          </a:xfrm>
          <a:blipFill dpi="0" rotWithShape="1">
            <a:blip r:embed="rId2"/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>
                    <a:lumMod val="85000"/>
                  </a:schemeClr>
                </a:solidFill>
                <a:latin typeface="Batang" pitchFamily="18" charset="-127"/>
                <a:ea typeface="Batang" pitchFamily="18" charset="-127"/>
              </a:rPr>
              <a:t>NỘI DUNG</a:t>
            </a:r>
            <a:endParaRPr lang="en-US" dirty="0">
              <a:solidFill>
                <a:schemeClr val="bg1">
                  <a:lumMod val="85000"/>
                </a:schemeClr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3600"/>
            <a:ext cx="9144000" cy="4343400"/>
          </a:xfr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0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5400" b="1" dirty="0">
                <a:solidFill>
                  <a:schemeClr val="bg1"/>
                </a:solidFill>
              </a:rPr>
              <a:t> PHOM MẪU, SỐ ĐO VÀ DỤNG </a:t>
            </a:r>
            <a:r>
              <a:rPr lang="en-US" sz="5400" b="1" dirty="0" smtClean="0">
                <a:solidFill>
                  <a:schemeClr val="bg1"/>
                </a:solidFill>
              </a:rPr>
              <a:t>CỤ</a:t>
            </a:r>
          </a:p>
          <a:p>
            <a:pPr>
              <a:buFont typeface="Wingdings" pitchFamily="2" charset="2"/>
              <a:buChar char="Ø"/>
            </a:pPr>
            <a:r>
              <a:rPr lang="en-US" sz="5400" b="1" dirty="0" smtClean="0">
                <a:solidFill>
                  <a:schemeClr val="bg1"/>
                </a:solidFill>
              </a:rPr>
              <a:t>THIẾT </a:t>
            </a:r>
            <a:r>
              <a:rPr lang="en-US" sz="5400" b="1" dirty="0">
                <a:solidFill>
                  <a:schemeClr val="bg1"/>
                </a:solidFill>
              </a:rPr>
              <a:t>KẾ ÁO CĂN </a:t>
            </a:r>
            <a:r>
              <a:rPr lang="en-US" sz="5400" b="1" dirty="0" smtClean="0">
                <a:solidFill>
                  <a:schemeClr val="bg1"/>
                </a:solidFill>
              </a:rPr>
              <a:t>BẢN</a:t>
            </a:r>
          </a:p>
          <a:p>
            <a:pPr>
              <a:buFont typeface="Wingdings" pitchFamily="2" charset="2"/>
              <a:buChar char="Ø"/>
            </a:pPr>
            <a:r>
              <a:rPr lang="en-US" sz="5400" b="1" dirty="0" smtClean="0">
                <a:solidFill>
                  <a:schemeClr val="bg1"/>
                </a:solidFill>
              </a:rPr>
              <a:t>THIẾT </a:t>
            </a:r>
            <a:r>
              <a:rPr lang="en-US" sz="5400" b="1" dirty="0">
                <a:solidFill>
                  <a:schemeClr val="bg1"/>
                </a:solidFill>
              </a:rPr>
              <a:t>KẾ VÁY CĂN BẢN</a:t>
            </a:r>
          </a:p>
          <a:p>
            <a:pPr>
              <a:buFont typeface="Wingdings" pitchFamily="2" charset="2"/>
              <a:buChar char="Ø"/>
            </a:pPr>
            <a:endParaRPr lang="en-US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743431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1524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 PHOM MẪU, SỐ ĐO VÀ DỤNG CỤ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8104" y="838199"/>
            <a:ext cx="4328696" cy="5287964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</a:t>
            </a:r>
            <a:r>
              <a:rPr lang="en-US" dirty="0"/>
              <a:t>. CÁC VỊ TRÍ ĐO TRÊN PHOM MẪU.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0" y="990600"/>
            <a:ext cx="4267200" cy="5562599"/>
          </a:xfrm>
        </p:spPr>
        <p:txBody>
          <a:bodyPr>
            <a:noAutofit/>
          </a:bodyPr>
          <a:lstStyle/>
          <a:p>
            <a:pPr lvl="2"/>
            <a:r>
              <a:rPr lang="en-US" sz="1800" dirty="0" smtClean="0">
                <a:solidFill>
                  <a:schemeClr val="bg1"/>
                </a:solidFill>
              </a:rPr>
              <a:t>1.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cổ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   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cổ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2.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   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lưng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3. </a:t>
            </a:r>
            <a:r>
              <a:rPr lang="en-US" sz="1800" dirty="0" err="1" smtClean="0">
                <a:solidFill>
                  <a:schemeClr val="bg1"/>
                </a:solidFill>
              </a:rPr>
              <a:t>Đỉnh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4.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eo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   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eo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5.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mông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endParaRPr lang="en-US" sz="1800" dirty="0">
              <a:solidFill>
                <a:schemeClr val="bg1"/>
              </a:solidFill>
            </a:endParaRPr>
          </a:p>
          <a:p>
            <a:pPr lvl="2"/>
            <a:r>
              <a:rPr lang="en-US" sz="1800" dirty="0" smtClean="0">
                <a:solidFill>
                  <a:schemeClr val="bg1"/>
                </a:solidFill>
              </a:rPr>
              <a:t>    </a:t>
            </a:r>
            <a:r>
              <a:rPr lang="en-US" sz="1800" dirty="0" err="1" smtClean="0">
                <a:solidFill>
                  <a:schemeClr val="bg1"/>
                </a:solidFill>
              </a:rPr>
              <a:t>Tâm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mông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endParaRPr lang="en-US" sz="1800" dirty="0">
              <a:solidFill>
                <a:schemeClr val="bg1"/>
              </a:solidFill>
            </a:endParaRPr>
          </a:p>
          <a:p>
            <a:pPr algn="ctr"/>
            <a:r>
              <a:rPr lang="en-US" sz="1800" dirty="0">
                <a:solidFill>
                  <a:schemeClr val="bg1"/>
                </a:solidFill>
              </a:rPr>
              <a:t>  </a:t>
            </a: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6.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endParaRPr lang="en-US" sz="1800" dirty="0">
              <a:solidFill>
                <a:schemeClr val="bg1"/>
              </a:solidFill>
            </a:endParaRP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7. </a:t>
            </a:r>
            <a:r>
              <a:rPr lang="en-US" sz="1800" dirty="0" err="1">
                <a:solidFill>
                  <a:schemeClr val="bg1"/>
                </a:solidFill>
              </a:rPr>
              <a:t>Đầu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endParaRPr lang="en-US" sz="1800" dirty="0">
              <a:solidFill>
                <a:schemeClr val="bg1"/>
              </a:solidFill>
            </a:endParaRP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8.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nách</a:t>
            </a:r>
            <a:endParaRPr lang="en-US" sz="1800" dirty="0">
              <a:solidFill>
                <a:schemeClr val="bg1"/>
              </a:solidFill>
            </a:endParaRP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9. </a:t>
            </a:r>
            <a:r>
              <a:rPr lang="en-US" sz="1800" dirty="0" err="1">
                <a:solidFill>
                  <a:schemeClr val="bg1"/>
                </a:solidFill>
              </a:rPr>
              <a:t>Chốt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nách</a:t>
            </a:r>
            <a:endParaRPr lang="en-US" sz="1800" dirty="0">
              <a:solidFill>
                <a:schemeClr val="bg1"/>
              </a:solidFill>
            </a:endParaRP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10. </a:t>
            </a:r>
            <a:r>
              <a:rPr lang="en-US" sz="1800" dirty="0" err="1">
                <a:solidFill>
                  <a:schemeClr val="bg1"/>
                </a:solidFill>
              </a:rPr>
              <a:t>Hố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nách</a:t>
            </a:r>
            <a:endParaRPr lang="en-US" sz="1800" dirty="0">
              <a:solidFill>
                <a:schemeClr val="bg1"/>
              </a:solidFill>
            </a:endParaRPr>
          </a:p>
          <a:p>
            <a:pPr lvl="1" algn="r"/>
            <a:r>
              <a:rPr lang="en-US" sz="1800" dirty="0">
                <a:solidFill>
                  <a:schemeClr val="bg1"/>
                </a:solidFill>
              </a:rPr>
              <a:t>11. </a:t>
            </a:r>
            <a:r>
              <a:rPr lang="en-US" sz="1800" dirty="0" err="1">
                <a:solidFill>
                  <a:schemeClr val="bg1"/>
                </a:solidFill>
              </a:rPr>
              <a:t>Sườn</a:t>
            </a:r>
            <a:endParaRPr lang="en-US" sz="1800" dirty="0">
              <a:solidFill>
                <a:schemeClr val="bg1"/>
              </a:solidFill>
            </a:endParaRPr>
          </a:p>
          <a:p>
            <a:pPr algn="r"/>
            <a:r>
              <a:rPr lang="en-US" sz="1800" dirty="0">
                <a:solidFill>
                  <a:schemeClr val="bg1"/>
                </a:solidFill>
              </a:rPr>
              <a:t> </a:t>
            </a:r>
          </a:p>
          <a:p>
            <a:pPr algn="ctr"/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6" t="45337" r="55131" b="13727"/>
          <a:stretch/>
        </p:blipFill>
        <p:spPr bwMode="auto">
          <a:xfrm>
            <a:off x="4419600" y="2147103"/>
            <a:ext cx="4506691" cy="3796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295069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3600" dirty="0">
                <a:solidFill>
                  <a:schemeClr val="bg1"/>
                </a:solidFill>
              </a:rPr>
              <a:t>PHOM MẪU, SỐ ĐO VÀ DỤNG CỤ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8104" y="685800"/>
            <a:ext cx="4328696" cy="5287964"/>
          </a:xfrm>
        </p:spPr>
        <p:txBody>
          <a:bodyPr/>
          <a:lstStyle/>
          <a:p>
            <a:pPr marL="0" indent="0">
              <a:buNone/>
            </a:pPr>
            <a:r>
              <a:rPr lang="en-US" sz="3000" dirty="0"/>
              <a:t>II. CHUẨN BỊ PHOM MẪU ĐỂ ĐO.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đầu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endParaRPr lang="en-US" sz="1800" dirty="0">
              <a:solidFill>
                <a:schemeClr val="bg1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cổ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ở </a:t>
            </a:r>
            <a:r>
              <a:rPr lang="en-US" sz="1800" dirty="0" err="1">
                <a:solidFill>
                  <a:schemeClr val="bg1"/>
                </a:solidFill>
              </a:rPr>
              <a:t>cổ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phom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mẫu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ra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endParaRPr lang="en-US" sz="1800" dirty="0">
              <a:solidFill>
                <a:schemeClr val="bg1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ra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eo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vị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trí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eo</a:t>
            </a:r>
            <a:endParaRPr lang="en-US" sz="1800" dirty="0">
              <a:solidFill>
                <a:schemeClr val="bg1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mông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vị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trí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mông</a:t>
            </a:r>
            <a:endParaRPr lang="en-US" sz="1800" dirty="0">
              <a:solidFill>
                <a:schemeClr val="bg1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sườn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sườn</a:t>
            </a:r>
            <a:endParaRPr lang="en-US" sz="1800" dirty="0">
              <a:solidFill>
                <a:schemeClr val="bg1"/>
              </a:solidFill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trung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trung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trước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và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phom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mẫu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nách</a:t>
            </a:r>
            <a:r>
              <a:rPr lang="en-US" sz="1800" dirty="0" smtClean="0">
                <a:solidFill>
                  <a:schemeClr val="bg1"/>
                </a:solidFill>
              </a:rPr>
              <a:t>: </a:t>
            </a:r>
            <a:r>
              <a:rPr lang="en-US" sz="1800" dirty="0" err="1" smtClean="0">
                <a:solidFill>
                  <a:schemeClr val="bg1"/>
                </a:solidFill>
              </a:rPr>
              <a:t>Ghim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</a:rPr>
              <a:t>nách</a:t>
            </a:r>
            <a:r>
              <a:rPr lang="en-US" sz="1800" dirty="0">
                <a:solidFill>
                  <a:schemeClr val="bg1"/>
                </a:solidFill>
              </a:rPr>
              <a:t> 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lưng</a:t>
            </a:r>
            <a:r>
              <a:rPr lang="en-US" sz="1800" dirty="0">
                <a:solidFill>
                  <a:schemeClr val="bg1"/>
                </a:solidFill>
              </a:rPr>
              <a:t>: </a:t>
            </a:r>
            <a:r>
              <a:rPr lang="en-US" sz="1800" dirty="0" err="1">
                <a:solidFill>
                  <a:schemeClr val="bg1"/>
                </a:solidFill>
              </a:rPr>
              <a:t>Khoảng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cách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cổ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lưng</a:t>
            </a:r>
            <a:r>
              <a:rPr lang="en-US" sz="1800" dirty="0">
                <a:solidFill>
                  <a:schemeClr val="bg1"/>
                </a:solidFill>
              </a:rPr>
              <a:t> 12cm. </a:t>
            </a:r>
            <a:r>
              <a:rPr lang="en-US" sz="1800" dirty="0" err="1">
                <a:solidFill>
                  <a:schemeClr val="bg1"/>
                </a:solidFill>
              </a:rPr>
              <a:t>Ghim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dây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vuông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gốc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với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đường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trung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phía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r>
              <a:rPr lang="en-US" sz="1800" dirty="0" smtClean="0">
                <a:solidFill>
                  <a:schemeClr val="bg1"/>
                </a:solidFill>
              </a:rPr>
              <a:t>.</a:t>
            </a:r>
            <a:endParaRPr lang="en-US" sz="1800" dirty="0">
              <a:solidFill>
                <a:schemeClr val="bg1"/>
              </a:solidFill>
            </a:endParaRPr>
          </a:p>
          <a:p>
            <a:pPr marL="342900" indent="-342900" algn="just">
              <a:buFont typeface="+mj-lt"/>
              <a:buAutoNum type="arabicPeriod"/>
            </a:pP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10" t="27462" r="16113" b="30952"/>
          <a:stretch/>
        </p:blipFill>
        <p:spPr bwMode="auto">
          <a:xfrm>
            <a:off x="5479473" y="1219200"/>
            <a:ext cx="3664527" cy="358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9545531"/>
              </p:ext>
            </p:extLst>
          </p:nvPr>
        </p:nvGraphicFramePr>
        <p:xfrm>
          <a:off x="4429125" y="4648200"/>
          <a:ext cx="2200275" cy="174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name="CorelDRAW" r:id="rId7" imgW="2939040" imgH="2321640" progId="CorelDRAW.Graphic.13">
                  <p:embed/>
                </p:oleObj>
              </mc:Choice>
              <mc:Fallback>
                <p:oleObj name="CorelDRAW" r:id="rId7" imgW="2939040" imgH="2321640" progId="CorelDRAW.Graphic.1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4648200"/>
                        <a:ext cx="2200275" cy="174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920663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53200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chemeClr val="bg1"/>
                </a:solidFill>
              </a:rPr>
              <a:t/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000" dirty="0" smtClean="0">
                <a:solidFill>
                  <a:schemeClr val="bg1"/>
                </a:solidFill>
              </a:rPr>
              <a:t>III</a:t>
            </a:r>
            <a:r>
              <a:rPr lang="en-US" sz="3000" dirty="0">
                <a:solidFill>
                  <a:schemeClr val="bg1"/>
                </a:solidFill>
              </a:rPr>
              <a:t>. DỤNG CỤ 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Khi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thiết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kế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rập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trên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phom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mẫu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cần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chuẩn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bị</a:t>
            </a:r>
            <a:r>
              <a:rPr lang="en-US" sz="3000" dirty="0">
                <a:solidFill>
                  <a:schemeClr val="bg1"/>
                </a:solidFill>
              </a:rPr>
              <a:t>: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>
                <a:solidFill>
                  <a:schemeClr val="bg1"/>
                </a:solidFill>
              </a:rPr>
              <a:t>Kim </a:t>
            </a:r>
            <a:r>
              <a:rPr lang="en-US" sz="3000" dirty="0" err="1">
                <a:solidFill>
                  <a:schemeClr val="bg1"/>
                </a:solidFill>
              </a:rPr>
              <a:t>đinh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kim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gút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kim</a:t>
            </a:r>
            <a:r>
              <a:rPr lang="en-US" sz="3000" dirty="0">
                <a:solidFill>
                  <a:schemeClr val="bg1"/>
                </a:solidFill>
              </a:rPr>
              <a:t> may </a:t>
            </a:r>
            <a:r>
              <a:rPr lang="en-US" sz="3000" dirty="0" err="1">
                <a:solidFill>
                  <a:schemeClr val="bg1"/>
                </a:solidFill>
              </a:rPr>
              <a:t>tay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Gối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ghim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kim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Kéo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bấm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kéo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cắt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vải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kéo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cắt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giấy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Viết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chì</a:t>
            </a:r>
            <a:r>
              <a:rPr lang="en-US" sz="3000" dirty="0">
                <a:solidFill>
                  <a:schemeClr val="bg1"/>
                </a:solidFill>
              </a:rPr>
              <a:t> + </a:t>
            </a:r>
            <a:r>
              <a:rPr lang="en-US" sz="3000" dirty="0" err="1">
                <a:solidFill>
                  <a:schemeClr val="bg1"/>
                </a:solidFill>
              </a:rPr>
              <a:t>đồ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chuốt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viết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chì</a:t>
            </a:r>
            <a:r>
              <a:rPr lang="en-US" sz="3000" dirty="0">
                <a:solidFill>
                  <a:schemeClr val="bg1"/>
                </a:solidFill>
              </a:rPr>
              <a:t>.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Viết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kim</a:t>
            </a:r>
            <a:r>
              <a:rPr lang="en-US" sz="3000" dirty="0">
                <a:solidFill>
                  <a:schemeClr val="bg1"/>
                </a:solidFill>
              </a:rPr>
              <a:t> (</a:t>
            </a:r>
            <a:r>
              <a:rPr lang="en-US" sz="3000" dirty="0" err="1">
                <a:solidFill>
                  <a:schemeClr val="bg1"/>
                </a:solidFill>
              </a:rPr>
              <a:t>màu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xanh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đỏ</a:t>
            </a:r>
            <a:r>
              <a:rPr lang="en-US" sz="3000" dirty="0">
                <a:solidFill>
                  <a:schemeClr val="bg1"/>
                </a:solidFill>
              </a:rPr>
              <a:t>)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Thước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dây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thước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cây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thước</a:t>
            </a:r>
            <a:r>
              <a:rPr lang="en-US" sz="3000" dirty="0">
                <a:solidFill>
                  <a:schemeClr val="bg1"/>
                </a:solidFill>
              </a:rPr>
              <a:t> ê </a:t>
            </a:r>
            <a:r>
              <a:rPr lang="en-US" sz="3000" dirty="0" err="1">
                <a:solidFill>
                  <a:schemeClr val="bg1"/>
                </a:solidFill>
              </a:rPr>
              <a:t>ke</a:t>
            </a:r>
            <a:r>
              <a:rPr lang="en-US" sz="3000" dirty="0">
                <a:solidFill>
                  <a:schemeClr val="bg1"/>
                </a:solidFill>
              </a:rPr>
              <a:t>, </a:t>
            </a:r>
            <a:r>
              <a:rPr lang="en-US" sz="3000" dirty="0" err="1">
                <a:solidFill>
                  <a:schemeClr val="bg1"/>
                </a:solidFill>
              </a:rPr>
              <a:t>thước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cong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Dây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rua-băng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Cây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lăn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dấu</a:t>
            </a:r>
            <a:r>
              <a:rPr lang="en-US" sz="3000" dirty="0">
                <a:solidFill>
                  <a:schemeClr val="bg1"/>
                </a:solidFill>
              </a:rPr>
              <a:t/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Phấn</a:t>
            </a:r>
            <a:r>
              <a:rPr lang="en-US" sz="3000" dirty="0">
                <a:solidFill>
                  <a:schemeClr val="bg1"/>
                </a:solidFill>
              </a:rPr>
              <a:t> may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Vải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mộc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bằng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chất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liệu</a:t>
            </a:r>
            <a:r>
              <a:rPr lang="en-US" sz="3000" dirty="0">
                <a:solidFill>
                  <a:schemeClr val="bg1"/>
                </a:solidFill>
              </a:rPr>
              <a:t> cotton (</a:t>
            </a:r>
            <a:r>
              <a:rPr lang="en-US" sz="3000" dirty="0" err="1">
                <a:solidFill>
                  <a:schemeClr val="bg1"/>
                </a:solidFill>
              </a:rPr>
              <a:t>vải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mộc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kate</a:t>
            </a:r>
            <a:r>
              <a:rPr lang="en-US" sz="3000" dirty="0">
                <a:solidFill>
                  <a:schemeClr val="bg1"/>
                </a:solidFill>
              </a:rPr>
              <a:t>)</a:t>
            </a:r>
            <a:br>
              <a:rPr lang="en-US" sz="3000" dirty="0">
                <a:solidFill>
                  <a:schemeClr val="bg1"/>
                </a:solidFill>
              </a:rPr>
            </a:br>
            <a:r>
              <a:rPr lang="en-US" sz="3000" dirty="0" err="1">
                <a:solidFill>
                  <a:schemeClr val="bg1"/>
                </a:solidFill>
              </a:rPr>
              <a:t>Giấy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mềm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và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giấy</a:t>
            </a:r>
            <a:r>
              <a:rPr lang="en-US" sz="3000" dirty="0">
                <a:solidFill>
                  <a:schemeClr val="bg1"/>
                </a:solidFill>
              </a:rPr>
              <a:t> </a:t>
            </a:r>
            <a:r>
              <a:rPr lang="en-US" sz="3000" dirty="0" err="1">
                <a:solidFill>
                  <a:schemeClr val="bg1"/>
                </a:solidFill>
              </a:rPr>
              <a:t>cứng</a:t>
            </a: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8104" y="685800"/>
            <a:ext cx="4328696" cy="5287964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I. </a:t>
            </a:r>
            <a:r>
              <a:rPr lang="en-US" sz="1800" b="1" dirty="0" err="1">
                <a:solidFill>
                  <a:schemeClr val="bg1"/>
                </a:solidFill>
              </a:rPr>
              <a:t>Chuẩn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bị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vải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 err="1">
                <a:solidFill>
                  <a:schemeClr val="bg1"/>
                </a:solidFill>
              </a:rPr>
              <a:t>Xác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định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sợi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dọc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sợi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của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miếng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vải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  <a:p>
            <a:r>
              <a:rPr lang="en-US" sz="1800" dirty="0" err="1">
                <a:solidFill>
                  <a:schemeClr val="bg1"/>
                </a:solidFill>
              </a:rPr>
              <a:t>Cắt</a:t>
            </a:r>
            <a:r>
              <a:rPr lang="en-US" sz="1800" dirty="0">
                <a:solidFill>
                  <a:schemeClr val="bg1"/>
                </a:solidFill>
              </a:rPr>
              <a:t> 2 </a:t>
            </a:r>
            <a:r>
              <a:rPr lang="en-US" sz="1800" dirty="0" err="1">
                <a:solidFill>
                  <a:schemeClr val="bg1"/>
                </a:solidFill>
              </a:rPr>
              <a:t>miếng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vải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hình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chữ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nhật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có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kích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thước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sau</a:t>
            </a:r>
            <a:r>
              <a:rPr lang="en-US" sz="1800" dirty="0">
                <a:solidFill>
                  <a:schemeClr val="bg1"/>
                </a:solidFill>
              </a:rPr>
              <a:t>:</a:t>
            </a:r>
          </a:p>
          <a:p>
            <a:r>
              <a:rPr lang="en-US" sz="1800" b="1" dirty="0" err="1">
                <a:solidFill>
                  <a:schemeClr val="bg1"/>
                </a:solidFill>
              </a:rPr>
              <a:t>Miếng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vải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thân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sau</a:t>
            </a:r>
            <a:r>
              <a:rPr lang="en-US" sz="1800" b="1" dirty="0">
                <a:solidFill>
                  <a:schemeClr val="bg1"/>
                </a:solidFill>
              </a:rPr>
              <a:t>: 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 err="1">
                <a:solidFill>
                  <a:schemeClr val="bg1"/>
                </a:solidFill>
              </a:rPr>
              <a:t>Chiều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dài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bằng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khoảng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eo</a:t>
            </a:r>
            <a:r>
              <a:rPr lang="en-US" sz="1800" dirty="0">
                <a:solidFill>
                  <a:schemeClr val="bg1"/>
                </a:solidFill>
              </a:rPr>
              <a:t> +6cm (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dọc</a:t>
            </a:r>
            <a:r>
              <a:rPr lang="en-US" sz="1800" dirty="0">
                <a:solidFill>
                  <a:schemeClr val="bg1"/>
                </a:solidFill>
              </a:rPr>
              <a:t>)</a:t>
            </a:r>
          </a:p>
          <a:p>
            <a:r>
              <a:rPr lang="en-US" sz="1800" dirty="0" err="1">
                <a:solidFill>
                  <a:schemeClr val="bg1"/>
                </a:solidFill>
              </a:rPr>
              <a:t>Chiều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rộng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bằng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khoảng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cách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lưng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chốt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vòng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nách</a:t>
            </a:r>
            <a:r>
              <a:rPr lang="en-US" sz="1800" dirty="0">
                <a:solidFill>
                  <a:schemeClr val="bg1"/>
                </a:solidFill>
              </a:rPr>
              <a:t>+ 6cm (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)</a:t>
            </a:r>
          </a:p>
          <a:p>
            <a:r>
              <a:rPr lang="en-US" sz="1800" b="1" dirty="0" err="1">
                <a:solidFill>
                  <a:schemeClr val="bg1"/>
                </a:solidFill>
              </a:rPr>
              <a:t>Miếng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vải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thân</a:t>
            </a:r>
            <a:r>
              <a:rPr lang="en-US" sz="1800" b="1" dirty="0">
                <a:solidFill>
                  <a:schemeClr val="bg1"/>
                </a:solidFill>
              </a:rPr>
              <a:t> </a:t>
            </a:r>
            <a:r>
              <a:rPr lang="en-US" sz="1800" b="1" dirty="0" err="1">
                <a:solidFill>
                  <a:schemeClr val="bg1"/>
                </a:solidFill>
              </a:rPr>
              <a:t>trước</a:t>
            </a:r>
            <a:r>
              <a:rPr lang="en-US" sz="1800" b="1" dirty="0">
                <a:solidFill>
                  <a:schemeClr val="bg1"/>
                </a:solidFill>
              </a:rPr>
              <a:t>: </a:t>
            </a:r>
            <a:endParaRPr lang="en-US" sz="1800" dirty="0">
              <a:solidFill>
                <a:schemeClr val="bg1"/>
              </a:solidFill>
            </a:endParaRPr>
          </a:p>
          <a:p>
            <a:r>
              <a:rPr lang="en-US" sz="1800" dirty="0" err="1">
                <a:solidFill>
                  <a:schemeClr val="bg1"/>
                </a:solidFill>
              </a:rPr>
              <a:t>Chiều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dài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bằng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khoảng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cách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vai</a:t>
            </a:r>
            <a:r>
              <a:rPr lang="en-US" sz="1800" dirty="0">
                <a:solidFill>
                  <a:schemeClr val="bg1"/>
                </a:solidFill>
              </a:rPr>
              <a:t> qua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eo+6cm (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dọc</a:t>
            </a:r>
            <a:r>
              <a:rPr lang="en-US" sz="1800" dirty="0">
                <a:solidFill>
                  <a:schemeClr val="bg1"/>
                </a:solidFill>
              </a:rPr>
              <a:t>)</a:t>
            </a:r>
          </a:p>
          <a:p>
            <a:r>
              <a:rPr lang="en-US" sz="1800" dirty="0" err="1">
                <a:solidFill>
                  <a:schemeClr val="bg1"/>
                </a:solidFill>
              </a:rPr>
              <a:t>Chiều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rộng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bằng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khoảng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cách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từ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tâm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 qua </a:t>
            </a:r>
            <a:r>
              <a:rPr lang="en-US" sz="1800" dirty="0" err="1">
                <a:solidFill>
                  <a:schemeClr val="bg1"/>
                </a:solidFill>
              </a:rPr>
              <a:t>đỉnh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ngực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đến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sườn</a:t>
            </a:r>
            <a:r>
              <a:rPr lang="en-US" sz="1800" dirty="0">
                <a:solidFill>
                  <a:schemeClr val="bg1"/>
                </a:solidFill>
              </a:rPr>
              <a:t>+ 6cm (</a:t>
            </a:r>
            <a:r>
              <a:rPr lang="en-US" sz="1800" dirty="0" err="1">
                <a:solidFill>
                  <a:schemeClr val="bg1"/>
                </a:solidFill>
              </a:rPr>
              <a:t>canh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ngang</a:t>
            </a:r>
            <a:r>
              <a:rPr lang="en-US" sz="1800" dirty="0">
                <a:solidFill>
                  <a:schemeClr val="bg1"/>
                </a:solidFill>
              </a:rPr>
              <a:t>)</a:t>
            </a:r>
          </a:p>
          <a:p>
            <a:r>
              <a:rPr lang="en-US" sz="1800" dirty="0" err="1">
                <a:solidFill>
                  <a:schemeClr val="bg1"/>
                </a:solidFill>
              </a:rPr>
              <a:t>Gấp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vào</a:t>
            </a:r>
            <a:r>
              <a:rPr lang="en-US" sz="1800" dirty="0">
                <a:solidFill>
                  <a:schemeClr val="bg1"/>
                </a:solidFill>
              </a:rPr>
              <a:t> 3cm </a:t>
            </a:r>
            <a:r>
              <a:rPr lang="en-US" sz="1800" dirty="0" err="1">
                <a:solidFill>
                  <a:schemeClr val="bg1"/>
                </a:solidFill>
              </a:rPr>
              <a:t>theo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chiều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dài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ủi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vải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algn="just"/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34" t="33333" r="19236" b="31151"/>
          <a:stretch/>
        </p:blipFill>
        <p:spPr bwMode="auto">
          <a:xfrm>
            <a:off x="5396016" y="789232"/>
            <a:ext cx="2604984" cy="279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7" t="23884" r="53594" b="36695"/>
          <a:stretch/>
        </p:blipFill>
        <p:spPr bwMode="auto">
          <a:xfrm>
            <a:off x="4419600" y="3540450"/>
            <a:ext cx="4579433" cy="30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387121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762000"/>
            <a:ext cx="4287766" cy="5867400"/>
          </a:xfrm>
        </p:spPr>
        <p:txBody>
          <a:bodyPr>
            <a:noAutofit/>
          </a:bodyPr>
          <a:lstStyle/>
          <a:p>
            <a:pPr lvl="0" algn="just"/>
            <a:r>
              <a:rPr lang="en-US" sz="2400" b="1" dirty="0" err="1">
                <a:solidFill>
                  <a:schemeClr val="bg1"/>
                </a:solidFill>
              </a:rPr>
              <a:t>Thân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trước</a:t>
            </a:r>
            <a:endParaRPr lang="en-US" sz="2400" dirty="0">
              <a:solidFill>
                <a:schemeClr val="bg1"/>
              </a:solidFill>
            </a:endParaRPr>
          </a:p>
          <a:p>
            <a:pPr algn="just"/>
            <a:r>
              <a:rPr lang="en-US" sz="2400" b="1" dirty="0" err="1">
                <a:solidFill>
                  <a:schemeClr val="bg1"/>
                </a:solidFill>
              </a:rPr>
              <a:t>Phần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cổ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vai</a:t>
            </a:r>
            <a:endParaRPr lang="en-US" sz="2400" dirty="0">
              <a:solidFill>
                <a:schemeClr val="bg1"/>
              </a:solidFill>
            </a:endParaRP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Đặt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miếng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.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cổ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,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,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400" dirty="0" err="1">
                <a:solidFill>
                  <a:schemeClr val="bg1"/>
                </a:solidFill>
              </a:rPr>
              <a:t>Vuốt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nhẹ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qua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2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hình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chữ</a:t>
            </a:r>
            <a:r>
              <a:rPr lang="en-US" sz="2400" dirty="0">
                <a:solidFill>
                  <a:schemeClr val="bg1"/>
                </a:solidFill>
              </a:rPr>
              <a:t> V ở </a:t>
            </a:r>
            <a:r>
              <a:rPr lang="en-US" sz="2400" dirty="0" err="1">
                <a:solidFill>
                  <a:schemeClr val="bg1"/>
                </a:solidFill>
              </a:rPr>
              <a:t>đỉnh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,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giao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điểm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/>
            <a:endParaRPr lang="en-US" sz="2400" dirty="0">
              <a:solidFill>
                <a:schemeClr val="bg1"/>
              </a:solidFill>
            </a:endParaRPr>
          </a:p>
          <a:p>
            <a:pPr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394" y="990600"/>
            <a:ext cx="4189005" cy="530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34541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err="1" smtClean="0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bấm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cổ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áo</a:t>
            </a:r>
            <a:r>
              <a:rPr lang="en-US" sz="2400" dirty="0">
                <a:solidFill>
                  <a:schemeClr val="bg1"/>
                </a:solidFill>
              </a:rPr>
              <a:t> ( </a:t>
            </a:r>
            <a:r>
              <a:rPr lang="en-US" sz="2400" dirty="0" err="1">
                <a:solidFill>
                  <a:schemeClr val="bg1"/>
                </a:solidFill>
              </a:rPr>
              <a:t>bấm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sát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cổ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áo</a:t>
            </a:r>
            <a:r>
              <a:rPr lang="en-US" sz="2400" dirty="0">
                <a:solidFill>
                  <a:schemeClr val="bg1"/>
                </a:solidFill>
              </a:rPr>
              <a:t>) </a:t>
            </a:r>
            <a:r>
              <a:rPr lang="en-US" sz="2400" dirty="0" err="1">
                <a:solidFill>
                  <a:schemeClr val="bg1"/>
                </a:solidFill>
              </a:rPr>
              <a:t>để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êm</a:t>
            </a:r>
            <a:r>
              <a:rPr lang="en-US" sz="2400" dirty="0">
                <a:solidFill>
                  <a:schemeClr val="bg1"/>
                </a:solidFill>
              </a:rPr>
              <a:t> vải.1kim ở </a:t>
            </a:r>
            <a:r>
              <a:rPr lang="en-US" sz="2400" dirty="0" err="1">
                <a:solidFill>
                  <a:schemeClr val="bg1"/>
                </a:solidFill>
              </a:rPr>
              <a:t>đỉnh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Vuốt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vòng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nách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bấm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vòng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nách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êm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Lúc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này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bị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dư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, ta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hết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dư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đầu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hướng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đỉnh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ngực</a:t>
            </a:r>
            <a:r>
              <a:rPr lang="en-US" sz="2400" dirty="0">
                <a:solidFill>
                  <a:schemeClr val="bg1"/>
                </a:solidFill>
              </a:rPr>
              <a:t>. 1kim ở pen,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đầu</a:t>
            </a:r>
            <a:r>
              <a:rPr lang="en-US" sz="2400" dirty="0">
                <a:solidFill>
                  <a:schemeClr val="bg1"/>
                </a:solidFill>
              </a:rPr>
              <a:t> pen, 1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đầu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 </a:t>
            </a:r>
          </a:p>
          <a:p>
            <a:pPr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66" y="769634"/>
            <a:ext cx="4475234" cy="5783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20779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err="1">
                <a:solidFill>
                  <a:schemeClr val="bg1"/>
                </a:solidFill>
              </a:rPr>
              <a:t>Phần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sườn</a:t>
            </a:r>
            <a:endParaRPr lang="en-US" sz="2400" dirty="0">
              <a:solidFill>
                <a:schemeClr val="bg1"/>
              </a:solidFill>
            </a:endParaRP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Vuốt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nhẹ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dọc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nách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xuống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bấm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thật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êm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dư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phía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pen song </a:t>
            </a:r>
            <a:r>
              <a:rPr lang="en-US" sz="2400" dirty="0" err="1">
                <a:solidFill>
                  <a:schemeClr val="bg1"/>
                </a:solidFill>
              </a:rPr>
              <a:t>song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.</a:t>
            </a:r>
          </a:p>
          <a:p>
            <a:pPr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66" y="900543"/>
            <a:ext cx="4356700" cy="572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23081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Lấy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dấu</a:t>
            </a:r>
            <a:endParaRPr lang="en-US" sz="2400" dirty="0">
              <a:solidFill>
                <a:schemeClr val="bg1"/>
              </a:solidFill>
            </a:endParaRPr>
          </a:p>
          <a:p>
            <a:pPr lvl="0"/>
            <a:r>
              <a:rPr lang="en-US" sz="2400" dirty="0" err="1">
                <a:solidFill>
                  <a:schemeClr val="bg1"/>
                </a:solidFill>
              </a:rPr>
              <a:t>Dùng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bút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chì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vòng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nách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cổ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/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). </a:t>
            </a:r>
            <a:r>
              <a:rPr lang="en-US" sz="2400" dirty="0" err="1">
                <a:solidFill>
                  <a:schemeClr val="bg1"/>
                </a:solidFill>
              </a:rPr>
              <a:t>Ngay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phải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đậm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Lấy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dấu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đỉnh</a:t>
            </a:r>
            <a:r>
              <a:rPr lang="en-US" sz="2400" dirty="0">
                <a:solidFill>
                  <a:schemeClr val="bg1"/>
                </a:solidFill>
              </a:rPr>
              <a:t> pen.</a:t>
            </a:r>
          </a:p>
          <a:p>
            <a:pPr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2540" y="700087"/>
            <a:ext cx="4294259" cy="585311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4" t="10257" r="37500" b="12535"/>
          <a:stretch>
            <a:fillRect/>
          </a:stretch>
        </p:blipFill>
        <p:spPr bwMode="auto">
          <a:xfrm>
            <a:off x="4572000" y="914400"/>
            <a:ext cx="4263889" cy="5589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12842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ÁO 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1295400"/>
            <a:ext cx="8229600" cy="5257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28600" y="1295400"/>
            <a:ext cx="8763000" cy="4876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r>
              <a:rPr lang="en-US" sz="3600" dirty="0" err="1">
                <a:solidFill>
                  <a:schemeClr val="bg1"/>
                </a:solidFill>
              </a:rPr>
              <a:t>Cắt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vải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cách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đường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ngang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eo</a:t>
            </a:r>
            <a:r>
              <a:rPr lang="en-US" sz="3600" dirty="0">
                <a:solidFill>
                  <a:schemeClr val="bg1"/>
                </a:solidFill>
              </a:rPr>
              <a:t> 1.5 cm. </a:t>
            </a:r>
            <a:r>
              <a:rPr lang="en-US" sz="3600" dirty="0" err="1">
                <a:solidFill>
                  <a:schemeClr val="bg1"/>
                </a:solidFill>
              </a:rPr>
              <a:t>Bấm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dấu</a:t>
            </a:r>
            <a:r>
              <a:rPr lang="en-US" sz="3600" dirty="0">
                <a:solidFill>
                  <a:schemeClr val="bg1"/>
                </a:solidFill>
              </a:rPr>
              <a:t> pen, </a:t>
            </a:r>
            <a:r>
              <a:rPr lang="en-US" sz="3600" dirty="0" err="1">
                <a:solidFill>
                  <a:schemeClr val="bg1"/>
                </a:solidFill>
              </a:rPr>
              <a:t>cắt</a:t>
            </a:r>
            <a:r>
              <a:rPr lang="en-US" sz="3600" dirty="0">
                <a:solidFill>
                  <a:schemeClr val="bg1"/>
                </a:solidFill>
              </a:rPr>
              <a:t> 1 </a:t>
            </a:r>
            <a:r>
              <a:rPr lang="en-US" sz="3600" dirty="0" err="1">
                <a:solidFill>
                  <a:schemeClr val="bg1"/>
                </a:solidFill>
              </a:rPr>
              <a:t>góc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nhỏ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xéo</a:t>
            </a:r>
            <a:r>
              <a:rPr lang="en-US" sz="3600" dirty="0">
                <a:solidFill>
                  <a:schemeClr val="bg1"/>
                </a:solidFill>
              </a:rPr>
              <a:t> 45 </a:t>
            </a:r>
            <a:r>
              <a:rPr lang="en-US" sz="3600" dirty="0" err="1">
                <a:solidFill>
                  <a:schemeClr val="bg1"/>
                </a:solidFill>
              </a:rPr>
              <a:t>độ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ngay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điểm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gấp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đôi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của</a:t>
            </a:r>
            <a:r>
              <a:rPr lang="en-US" sz="3600" dirty="0">
                <a:solidFill>
                  <a:schemeClr val="bg1"/>
                </a:solidFill>
              </a:rPr>
              <a:t> pen, 1 pen </a:t>
            </a:r>
            <a:r>
              <a:rPr lang="en-US" sz="3600" dirty="0" err="1">
                <a:solidFill>
                  <a:schemeClr val="bg1"/>
                </a:solidFill>
              </a:rPr>
              <a:t>có</a:t>
            </a:r>
            <a:r>
              <a:rPr lang="en-US" sz="3600" dirty="0">
                <a:solidFill>
                  <a:schemeClr val="bg1"/>
                </a:solidFill>
              </a:rPr>
              <a:t> 2 </a:t>
            </a:r>
            <a:r>
              <a:rPr lang="en-US" sz="3600" dirty="0" err="1">
                <a:solidFill>
                  <a:schemeClr val="bg1"/>
                </a:solidFill>
              </a:rPr>
              <a:t>điểm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gấp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đôi</a:t>
            </a:r>
            <a:r>
              <a:rPr lang="en-US" sz="36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3600" dirty="0" err="1">
                <a:solidFill>
                  <a:schemeClr val="bg1"/>
                </a:solidFill>
              </a:rPr>
              <a:t>Sau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khi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làm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xong</a:t>
            </a:r>
            <a:r>
              <a:rPr lang="en-US" sz="3600" dirty="0">
                <a:solidFill>
                  <a:schemeClr val="bg1"/>
                </a:solidFill>
              </a:rPr>
              <a:t>, </a:t>
            </a:r>
            <a:r>
              <a:rPr lang="en-US" sz="3600" dirty="0" err="1">
                <a:solidFill>
                  <a:schemeClr val="bg1"/>
                </a:solidFill>
              </a:rPr>
              <a:t>tháo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xuống</a:t>
            </a:r>
            <a:r>
              <a:rPr lang="en-US" sz="3600" dirty="0">
                <a:solidFill>
                  <a:schemeClr val="bg1"/>
                </a:solidFill>
              </a:rPr>
              <a:t>. </a:t>
            </a:r>
            <a:r>
              <a:rPr lang="en-US" sz="3600" dirty="0" err="1">
                <a:solidFill>
                  <a:schemeClr val="bg1"/>
                </a:solidFill>
              </a:rPr>
              <a:t>Kiểm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tra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lại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thông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số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đường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ngang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ngực</a:t>
            </a:r>
            <a:r>
              <a:rPr lang="en-US" sz="3600" dirty="0">
                <a:solidFill>
                  <a:schemeClr val="bg1"/>
                </a:solidFill>
              </a:rPr>
              <a:t>, </a:t>
            </a:r>
            <a:r>
              <a:rPr lang="en-US" sz="3600" dirty="0" err="1">
                <a:solidFill>
                  <a:schemeClr val="bg1"/>
                </a:solidFill>
              </a:rPr>
              <a:t>ngang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mông</a:t>
            </a:r>
            <a:r>
              <a:rPr lang="en-US" sz="3600" dirty="0">
                <a:solidFill>
                  <a:schemeClr val="bg1"/>
                </a:solidFill>
              </a:rPr>
              <a:t>, </a:t>
            </a:r>
            <a:r>
              <a:rPr lang="en-US" sz="3600" dirty="0" err="1">
                <a:solidFill>
                  <a:schemeClr val="bg1"/>
                </a:solidFill>
              </a:rPr>
              <a:t>đường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sườn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trên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phom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mẫu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trùng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với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thông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số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trên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vải</a:t>
            </a:r>
            <a:r>
              <a:rPr lang="en-US" sz="3600" dirty="0">
                <a:solidFill>
                  <a:schemeClr val="bg1"/>
                </a:solidFill>
              </a:rPr>
              <a:t>.</a:t>
            </a:r>
          </a:p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>
                <a:solidFill>
                  <a:schemeClr val="bg1"/>
                </a:solidFill>
              </a:rPr>
              <a:t>2. </a:t>
            </a:r>
            <a:r>
              <a:rPr lang="en-US" sz="2400" b="1" dirty="0" err="1">
                <a:solidFill>
                  <a:schemeClr val="bg1"/>
                </a:solidFill>
              </a:rPr>
              <a:t>Thân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sau</a:t>
            </a:r>
            <a:r>
              <a:rPr lang="en-US" sz="2400" b="1" dirty="0">
                <a:solidFill>
                  <a:schemeClr val="bg1"/>
                </a:solidFill>
              </a:rPr>
              <a:t>.</a:t>
            </a:r>
            <a:endParaRPr lang="en-US" sz="2400" dirty="0">
              <a:solidFill>
                <a:schemeClr val="bg1"/>
              </a:solidFill>
            </a:endParaRP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Đặt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sau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lưng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miếng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cổ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giống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thân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nhưng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rộng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nhỏ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khoảng</a:t>
            </a:r>
            <a:r>
              <a:rPr lang="en-US" sz="2400" dirty="0">
                <a:solidFill>
                  <a:schemeClr val="bg1"/>
                </a:solidFill>
              </a:rPr>
              <a:t> 0.5cm.</a:t>
            </a:r>
          </a:p>
          <a:p>
            <a:pPr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831493"/>
            <a:ext cx="4038600" cy="5797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3291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ÁO 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990600"/>
            <a:ext cx="4038600" cy="5867400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giống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thân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endParaRPr lang="en-US" sz="2400" dirty="0">
              <a:solidFill>
                <a:schemeClr val="bg1"/>
              </a:solidFill>
            </a:endParaRPr>
          </a:p>
          <a:p>
            <a:pPr algn="just"/>
            <a:r>
              <a:rPr lang="en-US" sz="2400" dirty="0" err="1">
                <a:solidFill>
                  <a:schemeClr val="bg1"/>
                </a:solidFill>
              </a:rPr>
              <a:t>Lấy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dấu</a:t>
            </a:r>
            <a:r>
              <a:rPr lang="en-US" sz="2400" dirty="0">
                <a:solidFill>
                  <a:schemeClr val="bg1"/>
                </a:solidFill>
              </a:rPr>
              <a:t>: </a:t>
            </a:r>
            <a:r>
              <a:rPr lang="en-US" sz="2400" dirty="0" err="1">
                <a:solidFill>
                  <a:schemeClr val="bg1"/>
                </a:solidFill>
              </a:rPr>
              <a:t>Giống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thân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662903"/>
            <a:ext cx="4202044" cy="5966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85621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07673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ÁO 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62000" y="-1"/>
            <a:ext cx="8382000" cy="6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1295400"/>
            <a:ext cx="8485909" cy="495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4000" b="1" dirty="0">
                <a:solidFill>
                  <a:schemeClr val="bg1"/>
                </a:solidFill>
              </a:rPr>
              <a:t>II. </a:t>
            </a:r>
            <a:r>
              <a:rPr lang="en-US" sz="4000" b="1" dirty="0" err="1">
                <a:solidFill>
                  <a:schemeClr val="bg1"/>
                </a:solidFill>
              </a:rPr>
              <a:t>Kiểm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tra</a:t>
            </a:r>
            <a:r>
              <a:rPr lang="en-US" sz="4000" b="1" dirty="0">
                <a:solidFill>
                  <a:schemeClr val="bg1"/>
                </a:solidFill>
              </a:rPr>
              <a:t>: 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Kiểm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số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ngực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sườn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lưng</a:t>
            </a:r>
            <a:r>
              <a:rPr lang="en-US" sz="4000" dirty="0">
                <a:solidFill>
                  <a:schemeClr val="bg1"/>
                </a:solidFill>
              </a:rPr>
              <a:t> ,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sườn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trước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sau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đánh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vòng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nách</a:t>
            </a:r>
            <a:r>
              <a:rPr lang="en-US" sz="4000" dirty="0">
                <a:solidFill>
                  <a:schemeClr val="bg1"/>
                </a:solidFill>
              </a:rPr>
              <a:t> ( </a:t>
            </a:r>
            <a:r>
              <a:rPr lang="en-US" sz="4000" dirty="0" err="1">
                <a:solidFill>
                  <a:schemeClr val="bg1"/>
                </a:solidFill>
              </a:rPr>
              <a:t>chú</a:t>
            </a:r>
            <a:r>
              <a:rPr lang="en-US" sz="4000" dirty="0">
                <a:solidFill>
                  <a:schemeClr val="bg1"/>
                </a:solidFill>
              </a:rPr>
              <a:t> ý: </a:t>
            </a:r>
            <a:r>
              <a:rPr lang="en-US" sz="4000" dirty="0" err="1">
                <a:solidFill>
                  <a:schemeClr val="bg1"/>
                </a:solidFill>
              </a:rPr>
              <a:t>vòng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rất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dễ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bị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giãn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phải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cẩn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thận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khi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lấy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xuống</a:t>
            </a:r>
            <a:r>
              <a:rPr lang="en-US" sz="4000" dirty="0">
                <a:solidFill>
                  <a:schemeClr val="bg1"/>
                </a:solidFill>
              </a:rPr>
              <a:t>) 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vai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2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đánh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vòng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cổ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pen.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Chừa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cử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động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may</a:t>
            </a:r>
            <a:r>
              <a:rPr lang="en-US" sz="40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58849" y="1295399"/>
            <a:ext cx="8032751" cy="4594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1295400"/>
            <a:ext cx="8534400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0555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07673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ÁO 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62000" y="-1"/>
            <a:ext cx="8382000" cy="6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1143000"/>
            <a:ext cx="8485909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4000" b="1" dirty="0">
                <a:solidFill>
                  <a:schemeClr val="bg1"/>
                </a:solidFill>
              </a:rPr>
              <a:t>III. Sang </a:t>
            </a:r>
            <a:r>
              <a:rPr lang="en-US" sz="4000" b="1" dirty="0" err="1">
                <a:solidFill>
                  <a:schemeClr val="bg1"/>
                </a:solidFill>
              </a:rPr>
              <a:t>ra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giấy</a:t>
            </a:r>
            <a:endParaRPr lang="en-US" sz="4000" dirty="0">
              <a:solidFill>
                <a:schemeClr val="bg1"/>
              </a:solidFill>
            </a:endParaRP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Xác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định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ngực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đặt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ngực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trùng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ngực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lai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Dùng</a:t>
            </a:r>
            <a:r>
              <a:rPr lang="en-US" sz="4000" dirty="0">
                <a:solidFill>
                  <a:schemeClr val="bg1"/>
                </a:solidFill>
              </a:rPr>
              <a:t> con </a:t>
            </a:r>
            <a:r>
              <a:rPr lang="en-US" sz="4000" dirty="0" err="1">
                <a:solidFill>
                  <a:schemeClr val="bg1"/>
                </a:solidFill>
              </a:rPr>
              <a:t>lăn</a:t>
            </a:r>
            <a:r>
              <a:rPr lang="en-US" sz="4000" dirty="0">
                <a:solidFill>
                  <a:schemeClr val="bg1"/>
                </a:solidFill>
              </a:rPr>
              <a:t> sang </a:t>
            </a:r>
            <a:r>
              <a:rPr lang="en-US" sz="4000" dirty="0" err="1">
                <a:solidFill>
                  <a:schemeClr val="bg1"/>
                </a:solidFill>
              </a:rPr>
              <a:t>ra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4000" dirty="0" err="1">
                <a:solidFill>
                  <a:schemeClr val="bg1"/>
                </a:solidFill>
              </a:rPr>
              <a:t>Trong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quá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trình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làm</a:t>
            </a:r>
            <a:r>
              <a:rPr lang="en-US" sz="4000" dirty="0">
                <a:solidFill>
                  <a:schemeClr val="bg1"/>
                </a:solidFill>
              </a:rPr>
              <a:t>, pen </a:t>
            </a:r>
            <a:r>
              <a:rPr lang="en-US" sz="4000" dirty="0" err="1">
                <a:solidFill>
                  <a:schemeClr val="bg1"/>
                </a:solidFill>
              </a:rPr>
              <a:t>không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thì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phải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xoay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bằng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thẳng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từ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đỉnh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lên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pen.</a:t>
            </a:r>
          </a:p>
          <a:p>
            <a:pPr algn="just"/>
            <a:endParaRPr lang="en-US" sz="40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58849" y="1295399"/>
            <a:ext cx="8032751" cy="4594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1295400"/>
            <a:ext cx="8534400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57026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</a:t>
            </a:r>
            <a:r>
              <a:rPr lang="en-US" sz="4000" dirty="0" smtClean="0">
                <a:solidFill>
                  <a:srgbClr val="FFFF00"/>
                </a:solidFill>
              </a:rPr>
              <a:t>VÁY </a:t>
            </a:r>
            <a:r>
              <a:rPr lang="en-US" sz="4000" dirty="0">
                <a:solidFill>
                  <a:srgbClr val="FFFF00"/>
                </a:solidFill>
              </a:rPr>
              <a:t>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8104" y="685799"/>
            <a:ext cx="4328696" cy="586739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8600" y="838200"/>
            <a:ext cx="4038600" cy="5867400"/>
          </a:xfrm>
        </p:spPr>
        <p:txBody>
          <a:bodyPr>
            <a:noAutofit/>
          </a:bodyPr>
          <a:lstStyle/>
          <a:p>
            <a:pPr algn="just"/>
            <a:r>
              <a:rPr lang="en-US" sz="2000" b="1" i="1" dirty="0">
                <a:solidFill>
                  <a:schemeClr val="bg1"/>
                </a:solidFill>
              </a:rPr>
              <a:t>I. </a:t>
            </a:r>
            <a:r>
              <a:rPr lang="en-US" sz="2000" b="1" i="1" dirty="0" err="1">
                <a:solidFill>
                  <a:schemeClr val="bg1"/>
                </a:solidFill>
              </a:rPr>
              <a:t>Chuẩn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bị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vải</a:t>
            </a:r>
            <a:endParaRPr lang="en-US" sz="2000" dirty="0">
              <a:solidFill>
                <a:schemeClr val="bg1"/>
              </a:solidFill>
            </a:endParaRP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Xác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định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sợi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dọc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sợi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ngang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của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miếng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vải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Cắt</a:t>
            </a:r>
            <a:r>
              <a:rPr lang="en-US" sz="2000" dirty="0">
                <a:solidFill>
                  <a:schemeClr val="bg1"/>
                </a:solidFill>
              </a:rPr>
              <a:t> 2 </a:t>
            </a:r>
            <a:r>
              <a:rPr lang="en-US" sz="2000" dirty="0" err="1">
                <a:solidFill>
                  <a:schemeClr val="bg1"/>
                </a:solidFill>
              </a:rPr>
              <a:t>miếng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vải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hình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chữ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nhật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có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kích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thước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sau</a:t>
            </a:r>
            <a:r>
              <a:rPr lang="en-US" sz="2000" dirty="0">
                <a:solidFill>
                  <a:schemeClr val="bg1"/>
                </a:solidFill>
              </a:rPr>
              <a:t>:</a:t>
            </a:r>
          </a:p>
          <a:p>
            <a:pPr algn="just"/>
            <a:r>
              <a:rPr lang="en-US" sz="2000" b="1" dirty="0" err="1">
                <a:solidFill>
                  <a:schemeClr val="bg1"/>
                </a:solidFill>
              </a:rPr>
              <a:t>Miếng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vải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trước</a:t>
            </a:r>
            <a:r>
              <a:rPr lang="en-US" sz="2000" b="1" dirty="0">
                <a:solidFill>
                  <a:schemeClr val="bg1"/>
                </a:solidFill>
              </a:rPr>
              <a:t>: </a:t>
            </a:r>
            <a:endParaRPr lang="en-US" sz="2000" dirty="0">
              <a:solidFill>
                <a:schemeClr val="bg1"/>
              </a:solidFill>
            </a:endParaRP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Chiều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dài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bằng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số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đo</a:t>
            </a:r>
            <a:r>
              <a:rPr lang="en-US" sz="2000" dirty="0">
                <a:solidFill>
                  <a:schemeClr val="bg1"/>
                </a:solidFill>
              </a:rPr>
              <a:t> +6cm (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dọc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Chiều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rộng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bằng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khoảng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cách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từ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tâm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mông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trước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đến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đường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sườn</a:t>
            </a:r>
            <a:r>
              <a:rPr lang="en-US" sz="2000" dirty="0">
                <a:solidFill>
                  <a:schemeClr val="bg1"/>
                </a:solidFill>
              </a:rPr>
              <a:t> + 6cm (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ngang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  <a:p>
            <a:pPr algn="just"/>
            <a:r>
              <a:rPr lang="en-US" sz="2000" b="1" dirty="0" err="1">
                <a:solidFill>
                  <a:schemeClr val="bg1"/>
                </a:solidFill>
              </a:rPr>
              <a:t>Miếng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vải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thân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sau</a:t>
            </a:r>
            <a:r>
              <a:rPr lang="en-US" sz="2000" b="1" dirty="0">
                <a:solidFill>
                  <a:schemeClr val="bg1"/>
                </a:solidFill>
              </a:rPr>
              <a:t>: </a:t>
            </a:r>
            <a:endParaRPr lang="en-US" sz="2000" dirty="0">
              <a:solidFill>
                <a:schemeClr val="bg1"/>
              </a:solidFill>
            </a:endParaRP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Chiều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dài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bằng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số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đo</a:t>
            </a:r>
            <a:r>
              <a:rPr lang="en-US" sz="2000" dirty="0">
                <a:solidFill>
                  <a:schemeClr val="bg1"/>
                </a:solidFill>
              </a:rPr>
              <a:t> +6cm (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dọc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Chiều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rộng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bằng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khoảng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cách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từ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tâm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mông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sau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đến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đường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sườn</a:t>
            </a:r>
            <a:r>
              <a:rPr lang="en-US" sz="2000" dirty="0">
                <a:solidFill>
                  <a:schemeClr val="bg1"/>
                </a:solidFill>
              </a:rPr>
              <a:t> + 6cm (</a:t>
            </a:r>
            <a:r>
              <a:rPr lang="en-US" sz="2000" dirty="0" err="1">
                <a:solidFill>
                  <a:schemeClr val="bg1"/>
                </a:solidFill>
              </a:rPr>
              <a:t>canh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ngang</a:t>
            </a:r>
            <a:r>
              <a:rPr lang="en-US" sz="2000" dirty="0">
                <a:solidFill>
                  <a:schemeClr val="bg1"/>
                </a:solidFill>
              </a:rPr>
              <a:t>)</a:t>
            </a:r>
          </a:p>
          <a:p>
            <a:pPr algn="just"/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61" t="24404" r="16894" b="36508"/>
          <a:stretch/>
        </p:blipFill>
        <p:spPr bwMode="auto">
          <a:xfrm>
            <a:off x="5334000" y="722086"/>
            <a:ext cx="2569029" cy="285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7" t="31945" r="55266" b="27182"/>
          <a:stretch/>
        </p:blipFill>
        <p:spPr bwMode="auto">
          <a:xfrm>
            <a:off x="4419600" y="3563257"/>
            <a:ext cx="4455886" cy="298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83002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</a:t>
            </a:r>
            <a:r>
              <a:rPr lang="en-US" sz="4000" dirty="0" smtClean="0">
                <a:solidFill>
                  <a:srgbClr val="FFFF00"/>
                </a:solidFill>
              </a:rPr>
              <a:t>VÁY </a:t>
            </a:r>
            <a:r>
              <a:rPr lang="en-US" sz="4000" dirty="0">
                <a:solidFill>
                  <a:srgbClr val="FFFF00"/>
                </a:solidFill>
              </a:rPr>
              <a:t>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52400" y="990600"/>
            <a:ext cx="4211566" cy="58674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solidFill>
                  <a:schemeClr val="bg1"/>
                </a:solidFill>
              </a:rPr>
              <a:t>Đặt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miếng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trước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chú</a:t>
            </a:r>
            <a:r>
              <a:rPr lang="en-US" sz="2400" dirty="0">
                <a:solidFill>
                  <a:schemeClr val="bg1"/>
                </a:solidFill>
              </a:rPr>
              <a:t> ý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chỉ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nằm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mông</a:t>
            </a:r>
            <a:r>
              <a:rPr lang="en-US" sz="2400" dirty="0">
                <a:solidFill>
                  <a:schemeClr val="bg1"/>
                </a:solidFill>
              </a:rPr>
              <a:t>)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Vuốt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nhẹ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xuống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chân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váy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từ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 qua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lại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Vuốt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nhẹ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từ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lại</a:t>
            </a:r>
            <a:endParaRPr lang="en-US" sz="2400" dirty="0">
              <a:solidFill>
                <a:schemeClr val="bg1"/>
              </a:solidFill>
            </a:endParaRPr>
          </a:p>
          <a:p>
            <a:pPr lvl="0"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67" y="794015"/>
            <a:ext cx="4389126" cy="5835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92393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</a:t>
            </a:r>
            <a:r>
              <a:rPr lang="en-US" sz="4000" dirty="0" smtClean="0">
                <a:solidFill>
                  <a:srgbClr val="FFFF00"/>
                </a:solidFill>
              </a:rPr>
              <a:t>VÁY </a:t>
            </a:r>
            <a:r>
              <a:rPr lang="en-US" sz="4000" dirty="0">
                <a:solidFill>
                  <a:srgbClr val="FFFF00"/>
                </a:solidFill>
              </a:rPr>
              <a:t>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52400" y="838200"/>
            <a:ext cx="4211566" cy="58674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pen.</a:t>
            </a:r>
          </a:p>
          <a:p>
            <a:pPr lvl="0" algn="just"/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2 pen </a:t>
            </a:r>
            <a:r>
              <a:rPr lang="en-US" sz="2400" dirty="0" err="1">
                <a:solidFill>
                  <a:schemeClr val="bg1"/>
                </a:solidFill>
              </a:rPr>
              <a:t>ôm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vừa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ghim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lại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rộng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mỗi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không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quá</a:t>
            </a:r>
            <a:r>
              <a:rPr lang="en-US" sz="2400" dirty="0">
                <a:solidFill>
                  <a:schemeClr val="bg1"/>
                </a:solidFill>
              </a:rPr>
              <a:t> 3 cm, </a:t>
            </a:r>
            <a:r>
              <a:rPr lang="en-US" sz="2400" dirty="0" err="1">
                <a:solidFill>
                  <a:schemeClr val="bg1"/>
                </a:solidFill>
              </a:rPr>
              <a:t>nếu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rộng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đầu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nhọn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không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tự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nhiên</a:t>
            </a:r>
            <a:r>
              <a:rPr lang="en-US" sz="2400" dirty="0">
                <a:solidFill>
                  <a:schemeClr val="bg1"/>
                </a:solidFill>
              </a:rPr>
              <a:t>)</a:t>
            </a:r>
          </a:p>
          <a:p>
            <a:pPr algn="just"/>
            <a:r>
              <a:rPr lang="en-US" sz="2400" b="1" dirty="0" err="1">
                <a:solidFill>
                  <a:schemeClr val="bg1"/>
                </a:solidFill>
              </a:rPr>
              <a:t>Chú</a:t>
            </a:r>
            <a:r>
              <a:rPr lang="en-US" sz="2400" b="1" dirty="0">
                <a:solidFill>
                  <a:schemeClr val="bg1"/>
                </a:solidFill>
              </a:rPr>
              <a:t> ý: </a:t>
            </a:r>
            <a:endParaRPr lang="en-US" sz="2400" dirty="0">
              <a:solidFill>
                <a:schemeClr val="bg1"/>
              </a:solidFill>
            </a:endParaRPr>
          </a:p>
          <a:p>
            <a:pPr algn="just"/>
            <a:r>
              <a:rPr lang="en-US" sz="2400" dirty="0">
                <a:solidFill>
                  <a:schemeClr val="bg1"/>
                </a:solidFill>
              </a:rPr>
              <a:t>Pen </a:t>
            </a:r>
            <a:r>
              <a:rPr lang="en-US" sz="2400" dirty="0" err="1">
                <a:solidFill>
                  <a:schemeClr val="bg1"/>
                </a:solidFill>
              </a:rPr>
              <a:t>dài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nằm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phía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, pen </a:t>
            </a:r>
            <a:r>
              <a:rPr lang="en-US" sz="2400" dirty="0" err="1">
                <a:solidFill>
                  <a:schemeClr val="bg1"/>
                </a:solidFill>
              </a:rPr>
              <a:t>ngắn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nằm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phía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pen song </a:t>
            </a:r>
            <a:r>
              <a:rPr lang="en-US" sz="2400" dirty="0" err="1">
                <a:solidFill>
                  <a:schemeClr val="bg1"/>
                </a:solidFill>
              </a:rPr>
              <a:t>song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tâm</a:t>
            </a:r>
            <a:r>
              <a:rPr lang="en-US" sz="2400" dirty="0">
                <a:solidFill>
                  <a:schemeClr val="bg1"/>
                </a:solidFill>
              </a:rPr>
              <a:t>..</a:t>
            </a:r>
          </a:p>
          <a:p>
            <a:pPr algn="just"/>
            <a:r>
              <a:rPr lang="en-US" sz="2400" dirty="0">
                <a:solidFill>
                  <a:schemeClr val="bg1"/>
                </a:solidFill>
              </a:rPr>
              <a:t>     </a:t>
            </a:r>
            <a:r>
              <a:rPr lang="en-US" sz="2400" dirty="0" err="1">
                <a:solidFill>
                  <a:schemeClr val="bg1"/>
                </a:solidFill>
              </a:rPr>
              <a:t>Mặt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trái</a:t>
            </a:r>
            <a:r>
              <a:rPr lang="en-US" sz="2400" dirty="0">
                <a:solidFill>
                  <a:schemeClr val="bg1"/>
                </a:solidFill>
              </a:rPr>
              <a:t>: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hướng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về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phía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sườn</a:t>
            </a:r>
            <a:endParaRPr lang="en-US" sz="2400" dirty="0">
              <a:solidFill>
                <a:schemeClr val="bg1"/>
              </a:solidFill>
            </a:endParaRPr>
          </a:p>
          <a:p>
            <a:pPr algn="just"/>
            <a:r>
              <a:rPr lang="en-US" sz="2400" dirty="0">
                <a:solidFill>
                  <a:schemeClr val="bg1"/>
                </a:solidFill>
              </a:rPr>
              <a:t>       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dư</a:t>
            </a:r>
            <a:r>
              <a:rPr lang="en-US" sz="2400" dirty="0">
                <a:solidFill>
                  <a:schemeClr val="bg1"/>
                </a:solidFill>
              </a:rPr>
              <a:t> ở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nhiều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thì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bấm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đó</a:t>
            </a:r>
            <a:r>
              <a:rPr lang="en-US" sz="2400" dirty="0">
                <a:solidFill>
                  <a:schemeClr val="bg1"/>
                </a:solidFill>
              </a:rPr>
              <a:t> 1cm </a:t>
            </a:r>
            <a:r>
              <a:rPr lang="en-US" sz="2400" dirty="0" err="1">
                <a:solidFill>
                  <a:schemeClr val="bg1"/>
                </a:solidFill>
              </a:rPr>
              <a:t>để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êm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2540" y="273050"/>
            <a:ext cx="4599059" cy="6280149"/>
          </a:xfrm>
        </p:spPr>
        <p:txBody>
          <a:bodyPr/>
          <a:lstStyle/>
          <a:p>
            <a:endParaRPr lang="en-US"/>
          </a:p>
        </p:txBody>
      </p:sp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4" t="15100" r="37500" b="12820"/>
          <a:stretch>
            <a:fillRect/>
          </a:stretch>
        </p:blipFill>
        <p:spPr bwMode="auto">
          <a:xfrm>
            <a:off x="4783364" y="644806"/>
            <a:ext cx="3370036" cy="5374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47942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9" y="76200"/>
            <a:ext cx="8469091" cy="7620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</a:rPr>
              <a:t>THIẾT KẾ </a:t>
            </a:r>
            <a:r>
              <a:rPr lang="en-US" sz="4000" dirty="0" smtClean="0">
                <a:solidFill>
                  <a:srgbClr val="FFFF00"/>
                </a:solidFill>
              </a:rPr>
              <a:t>VÁY </a:t>
            </a:r>
            <a:r>
              <a:rPr lang="en-US" sz="4000" dirty="0">
                <a:solidFill>
                  <a:srgbClr val="FFFF00"/>
                </a:solidFill>
              </a:rPr>
              <a:t>CĂN BẢN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52400" y="838200"/>
            <a:ext cx="4211566" cy="5867400"/>
          </a:xfrm>
        </p:spPr>
        <p:txBody>
          <a:bodyPr>
            <a:no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Lấy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dấu</a:t>
            </a:r>
            <a:endParaRPr lang="en-US" sz="2400" dirty="0">
              <a:solidFill>
                <a:schemeClr val="bg1"/>
              </a:solidFill>
            </a:endParaRPr>
          </a:p>
          <a:p>
            <a:pPr lvl="0"/>
            <a:r>
              <a:rPr lang="en-US" sz="2400" dirty="0" err="1">
                <a:solidFill>
                  <a:schemeClr val="bg1"/>
                </a:solidFill>
              </a:rPr>
              <a:t>Dùng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bút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chì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sao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sườn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phom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mẫu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lvl="0"/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eo</a:t>
            </a:r>
            <a:r>
              <a:rPr lang="en-US" sz="2400" dirty="0">
                <a:solidFill>
                  <a:schemeClr val="bg1"/>
                </a:solidFill>
              </a:rPr>
              <a:t> (waist line). </a:t>
            </a:r>
            <a:r>
              <a:rPr lang="en-US" sz="2400" dirty="0" err="1">
                <a:solidFill>
                  <a:schemeClr val="bg1"/>
                </a:solidFill>
              </a:rPr>
              <a:t>Ngay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gấp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pen </a:t>
            </a:r>
            <a:r>
              <a:rPr lang="en-US" sz="2400" dirty="0" err="1">
                <a:solidFill>
                  <a:schemeClr val="bg1"/>
                </a:solidFill>
              </a:rPr>
              <a:t>phải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đậm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Lấy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dấu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đỉnh</a:t>
            </a:r>
            <a:r>
              <a:rPr lang="en-US" sz="2400" dirty="0">
                <a:solidFill>
                  <a:schemeClr val="bg1"/>
                </a:solidFill>
              </a:rPr>
              <a:t> pen.</a:t>
            </a:r>
          </a:p>
          <a:p>
            <a:pPr lvl="0" algn="just"/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85571" y="3519829"/>
            <a:ext cx="5454162" cy="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OFFICE14\Lines\BD14845_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35041" y="3648074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2540" y="273050"/>
            <a:ext cx="4599059" cy="6280149"/>
          </a:xfrm>
        </p:spPr>
        <p:txBody>
          <a:bodyPr/>
          <a:lstStyle/>
          <a:p>
            <a:endParaRPr lang="en-US"/>
          </a:p>
        </p:txBody>
      </p:sp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19" t="8832" r="37340" b="11966"/>
          <a:stretch>
            <a:fillRect/>
          </a:stretch>
        </p:blipFill>
        <p:spPr bwMode="auto">
          <a:xfrm>
            <a:off x="4807214" y="816764"/>
            <a:ext cx="4108186" cy="5736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016539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07673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</a:t>
            </a:r>
            <a:r>
              <a:rPr lang="en-US" sz="4000" b="1" dirty="0" smtClean="0">
                <a:solidFill>
                  <a:srgbClr val="FFFF00"/>
                </a:solidFill>
              </a:rPr>
              <a:t>VÁY </a:t>
            </a:r>
            <a:r>
              <a:rPr lang="en-US" sz="4000" b="1" dirty="0" smtClean="0">
                <a:solidFill>
                  <a:srgbClr val="FFFF00"/>
                </a:solidFill>
              </a:rPr>
              <a:t>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62000" y="-1"/>
            <a:ext cx="8382000" cy="6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1142999"/>
            <a:ext cx="8485909" cy="5410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endParaRPr lang="en-US" sz="4000" dirty="0" smtClean="0">
              <a:solidFill>
                <a:schemeClr val="bg1"/>
              </a:solidFill>
            </a:endParaRPr>
          </a:p>
          <a:p>
            <a:pPr lvl="0" algn="just"/>
            <a:r>
              <a:rPr lang="en-US" sz="4000" dirty="0" err="1" smtClean="0">
                <a:solidFill>
                  <a:schemeClr val="bg1"/>
                </a:solidFill>
              </a:rPr>
              <a:t>Cắt</a:t>
            </a:r>
            <a:r>
              <a:rPr lang="en-US" sz="4000" dirty="0" smtClean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1.5 cm. </a:t>
            </a:r>
            <a:r>
              <a:rPr lang="en-US" sz="4000" dirty="0" err="1">
                <a:solidFill>
                  <a:schemeClr val="bg1"/>
                </a:solidFill>
              </a:rPr>
              <a:t>Bấm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dấu</a:t>
            </a:r>
            <a:r>
              <a:rPr lang="en-US" sz="4000" dirty="0">
                <a:solidFill>
                  <a:schemeClr val="bg1"/>
                </a:solidFill>
              </a:rPr>
              <a:t> pen, </a:t>
            </a:r>
            <a:r>
              <a:rPr lang="en-US" sz="4000" dirty="0" err="1">
                <a:solidFill>
                  <a:schemeClr val="bg1"/>
                </a:solidFill>
              </a:rPr>
              <a:t>cắt</a:t>
            </a:r>
            <a:r>
              <a:rPr lang="en-US" sz="4000" dirty="0">
                <a:solidFill>
                  <a:schemeClr val="bg1"/>
                </a:solidFill>
              </a:rPr>
              <a:t> 1 </a:t>
            </a:r>
            <a:r>
              <a:rPr lang="en-US" sz="4000" dirty="0" err="1">
                <a:solidFill>
                  <a:schemeClr val="bg1"/>
                </a:solidFill>
              </a:rPr>
              <a:t>góc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nhỏ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xéo</a:t>
            </a:r>
            <a:r>
              <a:rPr lang="en-US" sz="4000" dirty="0">
                <a:solidFill>
                  <a:schemeClr val="bg1"/>
                </a:solidFill>
              </a:rPr>
              <a:t> 45 </a:t>
            </a:r>
            <a:r>
              <a:rPr lang="en-US" sz="4000" dirty="0" err="1">
                <a:solidFill>
                  <a:schemeClr val="bg1"/>
                </a:solidFill>
              </a:rPr>
              <a:t>độ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điểm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gấp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đôi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pen, 1 pen </a:t>
            </a:r>
            <a:r>
              <a:rPr lang="en-US" sz="4000" dirty="0" err="1">
                <a:solidFill>
                  <a:schemeClr val="bg1"/>
                </a:solidFill>
              </a:rPr>
              <a:t>có</a:t>
            </a:r>
            <a:r>
              <a:rPr lang="en-US" sz="4000" dirty="0">
                <a:solidFill>
                  <a:schemeClr val="bg1"/>
                </a:solidFill>
              </a:rPr>
              <a:t> 2 </a:t>
            </a:r>
            <a:r>
              <a:rPr lang="en-US" sz="4000" dirty="0" err="1">
                <a:solidFill>
                  <a:schemeClr val="bg1"/>
                </a:solidFill>
              </a:rPr>
              <a:t>điểm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gấp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đôi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4000" dirty="0" err="1">
                <a:solidFill>
                  <a:schemeClr val="bg1"/>
                </a:solidFill>
              </a:rPr>
              <a:t>Sau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khi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làm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xong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tháo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xuống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  <a:r>
              <a:rPr lang="en-US" sz="4000" dirty="0" err="1">
                <a:solidFill>
                  <a:schemeClr val="bg1"/>
                </a:solidFill>
              </a:rPr>
              <a:t>Kiểm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số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waist line, hip line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khoảng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2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đó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dress form </a:t>
            </a:r>
            <a:r>
              <a:rPr lang="en-US" sz="4000" dirty="0" err="1">
                <a:solidFill>
                  <a:schemeClr val="bg1"/>
                </a:solidFill>
              </a:rPr>
              <a:t>trùng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số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4000" dirty="0">
                <a:solidFill>
                  <a:schemeClr val="bg1"/>
                </a:solidFill>
              </a:rPr>
              <a:t> </a:t>
            </a:r>
          </a:p>
          <a:p>
            <a:pPr algn="just"/>
            <a:r>
              <a:rPr lang="en-US" sz="4000" b="1" dirty="0">
                <a:solidFill>
                  <a:schemeClr val="bg1"/>
                </a:solidFill>
              </a:rPr>
              <a:t>2. </a:t>
            </a:r>
            <a:r>
              <a:rPr lang="en-US" sz="4000" b="1" dirty="0" err="1">
                <a:solidFill>
                  <a:schemeClr val="bg1"/>
                </a:solidFill>
              </a:rPr>
              <a:t>Thân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sau</a:t>
            </a:r>
            <a:endParaRPr lang="en-US" sz="4000" dirty="0">
              <a:solidFill>
                <a:schemeClr val="bg1"/>
              </a:solidFill>
            </a:endParaRPr>
          </a:p>
          <a:p>
            <a:pPr algn="just"/>
            <a:r>
              <a:rPr lang="en-US" sz="4000" dirty="0" err="1">
                <a:solidFill>
                  <a:schemeClr val="bg1"/>
                </a:solidFill>
              </a:rPr>
              <a:t>Làm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tương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tự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trước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algn="just"/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58849" y="1295399"/>
            <a:ext cx="8032751" cy="4594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1295400"/>
            <a:ext cx="8534400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19597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07673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</a:t>
            </a:r>
            <a:r>
              <a:rPr lang="en-US" sz="4000" b="1" dirty="0" smtClean="0">
                <a:solidFill>
                  <a:srgbClr val="FFFF00"/>
                </a:solidFill>
              </a:rPr>
              <a:t>VÁY </a:t>
            </a:r>
            <a:r>
              <a:rPr lang="en-US" sz="4000" b="1" dirty="0" smtClean="0">
                <a:solidFill>
                  <a:srgbClr val="FFFF00"/>
                </a:solidFill>
              </a:rPr>
              <a:t>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62000" y="-1"/>
            <a:ext cx="8382000" cy="6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1142999"/>
            <a:ext cx="8485909" cy="5410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endParaRPr lang="en-US" sz="4000" dirty="0" smtClean="0">
              <a:solidFill>
                <a:schemeClr val="bg1"/>
              </a:solidFill>
            </a:endParaRPr>
          </a:p>
          <a:p>
            <a:pPr algn="just"/>
            <a:r>
              <a:rPr lang="en-US" sz="4000" b="1" dirty="0">
                <a:solidFill>
                  <a:schemeClr val="bg1"/>
                </a:solidFill>
              </a:rPr>
              <a:t>II. </a:t>
            </a:r>
            <a:r>
              <a:rPr lang="en-US" sz="4000" b="1" dirty="0" err="1">
                <a:solidFill>
                  <a:schemeClr val="bg1"/>
                </a:solidFill>
              </a:rPr>
              <a:t>Kiểm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tra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mẫu</a:t>
            </a:r>
            <a:endParaRPr lang="en-US" sz="4000" dirty="0">
              <a:solidFill>
                <a:schemeClr val="bg1"/>
              </a:solidFill>
            </a:endParaRP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sườn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trước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nhau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trước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trùng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,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sau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trùng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nhau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Đánh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tiếp</a:t>
            </a:r>
            <a:r>
              <a:rPr lang="en-US" sz="4000" dirty="0">
                <a:solidFill>
                  <a:schemeClr val="bg1"/>
                </a:solidFill>
              </a:rPr>
              <a:t> 1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1cm. 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Lấy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độ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dài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của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váy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1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vuông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góc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. Sa </a:t>
            </a:r>
            <a:r>
              <a:rPr lang="en-US" sz="4000" dirty="0" err="1">
                <a:solidFill>
                  <a:schemeClr val="bg1"/>
                </a:solidFill>
              </a:rPr>
              <a:t>vạt</a:t>
            </a:r>
            <a:r>
              <a:rPr lang="en-US" sz="4000" dirty="0">
                <a:solidFill>
                  <a:schemeClr val="bg1"/>
                </a:solidFill>
              </a:rPr>
              <a:t> 1.5cm. </a:t>
            </a:r>
            <a:r>
              <a:rPr lang="en-US" sz="4000" dirty="0" err="1">
                <a:solidFill>
                  <a:schemeClr val="bg1"/>
                </a:solidFill>
              </a:rPr>
              <a:t>Làm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tương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tự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thân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sau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Tháo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hết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kim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nối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sườn</a:t>
            </a:r>
            <a:r>
              <a:rPr lang="en-US" sz="4000" dirty="0">
                <a:solidFill>
                  <a:schemeClr val="bg1"/>
                </a:solidFill>
              </a:rPr>
              <a:t> 1cm.</a:t>
            </a:r>
          </a:p>
          <a:p>
            <a:pPr algn="just"/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58849" y="1295399"/>
            <a:ext cx="8032751" cy="4594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1295400"/>
            <a:ext cx="8534400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13012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07673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</a:rPr>
              <a:t>THIẾT KẾ </a:t>
            </a:r>
            <a:r>
              <a:rPr lang="en-US" sz="4000" b="1" dirty="0" smtClean="0">
                <a:solidFill>
                  <a:srgbClr val="FFFF00"/>
                </a:solidFill>
              </a:rPr>
              <a:t>VÁY </a:t>
            </a:r>
            <a:r>
              <a:rPr lang="en-US" sz="4000" b="1" dirty="0" smtClean="0">
                <a:solidFill>
                  <a:srgbClr val="FFFF00"/>
                </a:solidFill>
              </a:rPr>
              <a:t>CĂN BẢN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62000" y="-1"/>
            <a:ext cx="8382000" cy="66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1142999"/>
            <a:ext cx="8485909" cy="5410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endParaRPr lang="en-US" sz="4000" dirty="0" smtClean="0">
              <a:solidFill>
                <a:schemeClr val="bg1"/>
              </a:solidFill>
            </a:endParaRPr>
          </a:p>
          <a:p>
            <a:pPr algn="just"/>
            <a:r>
              <a:rPr lang="en-US" sz="4000" b="1" dirty="0">
                <a:solidFill>
                  <a:schemeClr val="bg1"/>
                </a:solidFill>
              </a:rPr>
              <a:t>III. Sang </a:t>
            </a:r>
            <a:r>
              <a:rPr lang="en-US" sz="4000" b="1" dirty="0" err="1">
                <a:solidFill>
                  <a:schemeClr val="bg1"/>
                </a:solidFill>
              </a:rPr>
              <a:t>ra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giấy</a:t>
            </a:r>
            <a:endParaRPr lang="en-US" sz="4000" dirty="0">
              <a:solidFill>
                <a:schemeClr val="bg1"/>
              </a:solidFill>
            </a:endParaRP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Xác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định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đặt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sao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cho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trùng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ngang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mông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và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ghim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lai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lvl="0" algn="just"/>
            <a:r>
              <a:rPr lang="en-US" sz="4000" dirty="0" err="1">
                <a:solidFill>
                  <a:schemeClr val="bg1"/>
                </a:solidFill>
              </a:rPr>
              <a:t>Dùng</a:t>
            </a:r>
            <a:r>
              <a:rPr lang="en-US" sz="4000" dirty="0">
                <a:solidFill>
                  <a:schemeClr val="bg1"/>
                </a:solidFill>
              </a:rPr>
              <a:t> con </a:t>
            </a:r>
            <a:r>
              <a:rPr lang="en-US" sz="4000" dirty="0" err="1">
                <a:solidFill>
                  <a:schemeClr val="bg1"/>
                </a:solidFill>
              </a:rPr>
              <a:t>lăn</a:t>
            </a:r>
            <a:r>
              <a:rPr lang="en-US" sz="4000" dirty="0">
                <a:solidFill>
                  <a:schemeClr val="bg1"/>
                </a:solidFill>
              </a:rPr>
              <a:t> sang </a:t>
            </a:r>
            <a:r>
              <a:rPr lang="en-US" sz="4000" dirty="0" err="1">
                <a:solidFill>
                  <a:schemeClr val="bg1"/>
                </a:solidFill>
              </a:rPr>
              <a:t>ra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giấy</a:t>
            </a:r>
            <a:r>
              <a:rPr lang="en-US" sz="4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4000" dirty="0" err="1">
                <a:solidFill>
                  <a:schemeClr val="bg1"/>
                </a:solidFill>
              </a:rPr>
              <a:t>Trong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quá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trình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làm</a:t>
            </a:r>
            <a:r>
              <a:rPr lang="en-US" sz="4000" dirty="0">
                <a:solidFill>
                  <a:schemeClr val="bg1"/>
                </a:solidFill>
              </a:rPr>
              <a:t>, pen </a:t>
            </a:r>
            <a:r>
              <a:rPr lang="en-US" sz="4000" dirty="0" err="1">
                <a:solidFill>
                  <a:schemeClr val="bg1"/>
                </a:solidFill>
              </a:rPr>
              <a:t>không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thì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phải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xoay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bằng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cách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thẳng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từ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đỉnh</a:t>
            </a:r>
            <a:r>
              <a:rPr lang="en-US" sz="4000" dirty="0">
                <a:solidFill>
                  <a:schemeClr val="bg1"/>
                </a:solidFill>
              </a:rPr>
              <a:t> pen </a:t>
            </a:r>
            <a:r>
              <a:rPr lang="en-US" sz="4000" dirty="0" err="1">
                <a:solidFill>
                  <a:schemeClr val="bg1"/>
                </a:solidFill>
              </a:rPr>
              <a:t>lên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eo</a:t>
            </a:r>
            <a:r>
              <a:rPr lang="en-US" sz="4000" dirty="0">
                <a:solidFill>
                  <a:schemeClr val="bg1"/>
                </a:solidFill>
              </a:rPr>
              <a:t> song </a:t>
            </a:r>
            <a:r>
              <a:rPr lang="en-US" sz="4000" dirty="0" err="1">
                <a:solidFill>
                  <a:schemeClr val="bg1"/>
                </a:solidFill>
              </a:rPr>
              <a:t>song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với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đường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trung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tâm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  <a:r>
              <a:rPr lang="en-US" sz="4000" dirty="0" err="1">
                <a:solidFill>
                  <a:schemeClr val="bg1"/>
                </a:solidFill>
              </a:rPr>
              <a:t>Vẽ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lại</a:t>
            </a:r>
            <a:r>
              <a:rPr lang="en-US" sz="4000" dirty="0">
                <a:solidFill>
                  <a:schemeClr val="bg1"/>
                </a:solidFill>
              </a:rPr>
              <a:t> pen.</a:t>
            </a:r>
          </a:p>
          <a:p>
            <a:pPr algn="just"/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58849" y="1295399"/>
            <a:ext cx="8032751" cy="45940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4800" y="1295400"/>
            <a:ext cx="8534400" cy="5257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93794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9697" name="Object 1"/>
          <p:cNvGraphicFramePr>
            <a:graphicFrameLocks noChangeAspect="1"/>
          </p:cNvGraphicFramePr>
          <p:nvPr/>
        </p:nvGraphicFramePr>
        <p:xfrm>
          <a:off x="1676401" y="533400"/>
          <a:ext cx="4953000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r:id="rId3" imgW="8250840" imgH="14463360" progId="CorelDRAW.Graphic.13">
                  <p:embed/>
                </p:oleObj>
              </mc:Choice>
              <mc:Fallback>
                <p:oleObj r:id="rId3" imgW="8250840" imgH="14463360" progId="CorelDRAW.Graphic.1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533400"/>
                        <a:ext cx="4953000" cy="594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3050"/>
            <a:ext cx="7924800" cy="717550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rgbClr val="FFFF00"/>
                </a:solidFill>
              </a:rPr>
              <a:t>Bản thiết kế thân sau và tay áo sơ mi nữ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6" name="Content Placeholder 5" descr="10624655_471601822980708_102368105933482127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524000"/>
            <a:ext cx="2438400" cy="4633913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65979" y="1348314"/>
            <a:ext cx="2810621" cy="4777575"/>
          </a:xfrm>
          <a:ln>
            <a:solidFill>
              <a:srgbClr val="FFFF00"/>
            </a:solidFill>
          </a:ln>
        </p:spPr>
        <p:txBody>
          <a:bodyPr/>
          <a:lstStyle/>
          <a:p>
            <a:endParaRPr lang="en-US" dirty="0"/>
          </a:p>
        </p:txBody>
      </p:sp>
      <p:pic>
        <p:nvPicPr>
          <p:cNvPr id="7" name="Picture 6" descr="10671300_471601749647382_228590652250806577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390900" y="1181099"/>
            <a:ext cx="5638799" cy="5257800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Bản thiết  kế thân sau và tay áo sơ mi nữ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3" name="Picture 2" descr="10671300_471601749647382_228590652250806577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19200"/>
            <a:ext cx="7391400" cy="4800600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Cách chừa đường may áo và tay áo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3" name="Picture 2" descr="10175071_471601899647367_70273589793155973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19200"/>
            <a:ext cx="7772400" cy="4757737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i="1" dirty="0" smtClean="0">
                <a:solidFill>
                  <a:schemeClr val="bg1">
                    <a:lumMod val="85000"/>
                  </a:schemeClr>
                </a:solidFill>
              </a:rPr>
              <a:t>Các bước tiến hành may áo sơ mi decoup </a:t>
            </a:r>
            <a:endParaRPr lang="en-US" i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3" name="Picture 12" descr="10806226_471608526313371_129767843315054038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066800"/>
            <a:ext cx="3810000" cy="2362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13" descr="10806237_471608452980045_239648829597973350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143000"/>
            <a:ext cx="3886200" cy="2362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14" descr="1507758_471608669646690_8714724424751344229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810000"/>
            <a:ext cx="3657600" cy="24145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 descr="10847979_471608719646685_8801116408419133893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400" y="3733800"/>
            <a:ext cx="3810000" cy="2438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762000" y="1981200"/>
            <a:ext cx="338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B1 :may diễu nẹp nút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3000" y="23622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B2 :may và  may diễu nẹp khuy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4400" y="5334000"/>
            <a:ext cx="291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B3:ráp decuop thân trước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86400" y="5486400"/>
            <a:ext cx="2168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 B5:May diễu decuop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5" name="Picture 3" descr="G:\hình powerpoint\WP_20141205_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609600"/>
            <a:ext cx="6248400" cy="28714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G:\hình powerpoint\WP_20141205_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26" y="3733800"/>
            <a:ext cx="3747274" cy="25381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G:\hình powerpoint\WP_20141205_0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3962400" cy="25381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Box 10"/>
          <p:cNvSpPr txBox="1"/>
          <p:nvPr/>
        </p:nvSpPr>
        <p:spPr>
          <a:xfrm>
            <a:off x="2286000" y="2438400"/>
            <a:ext cx="543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B5:may pen thân sau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371600" y="5791200"/>
            <a:ext cx="16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B6:ráp sườn vai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486400" y="5791200"/>
            <a:ext cx="2261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B7:may diễu chân bâu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43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G:\hình powerpoint\WP_20141205_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3886200" cy="25630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099" name="Picture 3" descr="G:\hình powerpoint\WP_20141205_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81000"/>
            <a:ext cx="4038600" cy="25908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1600200" y="2514600"/>
            <a:ext cx="1507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B8:may lá bâu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15000" y="2286000"/>
            <a:ext cx="1409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B9:lộn lá bâu</a:t>
            </a:r>
            <a:endParaRPr lang="en-US" dirty="0"/>
          </a:p>
        </p:txBody>
      </p:sp>
      <p:pic>
        <p:nvPicPr>
          <p:cNvPr id="12" name="Picture 11" descr="h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276600"/>
            <a:ext cx="4191000" cy="2795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1066800" y="54102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B10:may ráp chân bâu vào lá bâu</a:t>
            </a:r>
            <a:endParaRPr lang="en-US" dirty="0"/>
          </a:p>
        </p:txBody>
      </p:sp>
      <p:pic>
        <p:nvPicPr>
          <p:cNvPr id="16" name="Content Placeholder 15" descr="iii.jp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800599" y="3200400"/>
            <a:ext cx="4038601" cy="2438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7" name="TextBox 16"/>
          <p:cNvSpPr txBox="1"/>
          <p:nvPr/>
        </p:nvSpPr>
        <p:spPr>
          <a:xfrm>
            <a:off x="6400800" y="5181600"/>
            <a:ext cx="2158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B11:cắt gọt chân bâu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29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76400"/>
            <a:ext cx="3008313" cy="44497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122" name="Picture 2" descr="G:\hình powerpoint\WP_20141205_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2400" y="-2895600"/>
            <a:ext cx="16002000" cy="1386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hình powerpoint\WP_20141205_02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3401"/>
            <a:ext cx="4267200" cy="266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hình powerpoint\WP_20141205_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87" y="3886200"/>
            <a:ext cx="3011713" cy="2286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G:\hình powerpoint\WP_20141205_0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886200"/>
            <a:ext cx="4800599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90600" y="2895600"/>
            <a:ext cx="374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B12:may ráp chân bâu vào lá bâu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3400" y="5562600"/>
            <a:ext cx="2957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B13:lộn chân bâu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724400" y="5715000"/>
            <a:ext cx="3973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B14ráp  bâu áo vào cổ áo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16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 descr="G:\hình powerpoint\WP_20141205_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33528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 descr="G:\hình powerpoint\WP_20141205_02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1000"/>
            <a:ext cx="44196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762000" y="2286000"/>
            <a:ext cx="2977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B15: may diễu đường chân cổ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24400" y="2514600"/>
            <a:ext cx="446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B16:mau diễu xung quanh chân bâu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24000" y="5867400"/>
            <a:ext cx="1935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B18:ráp thân sườn</a:t>
            </a:r>
            <a:endParaRPr lang="en-US" dirty="0"/>
          </a:p>
        </p:txBody>
      </p:sp>
      <p:pic>
        <p:nvPicPr>
          <p:cNvPr id="12" name="Picture 5" descr="G:\hình powerpoint\WP_20141205_0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581400"/>
            <a:ext cx="3657599" cy="26036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066800" y="5791200"/>
            <a:ext cx="2849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B17:ráp thân sườn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5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533400"/>
            <a:ext cx="3886200" cy="2590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533400"/>
            <a:ext cx="4343400" cy="2590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590800" y="2514600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B18:ủi và may lai tay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8" name="Picture 2" descr="G:\hình powerpoint\2014-12-12 18.18.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81400"/>
            <a:ext cx="4038600" cy="26036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 descr="G:\hình powerpoint\2014-12-12 18.18.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657600"/>
            <a:ext cx="3581400" cy="2438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95400" y="5867400"/>
            <a:ext cx="1878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B19:tra tay vào áo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791200" y="5486400"/>
            <a:ext cx="2047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B20:ủi và may lai áo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en-US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Những hiện tượng may lỗi-hư hỏng  thường gặp khi may áo sơ mi</a:t>
            </a:r>
            <a:endParaRPr lang="en-US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5" descr="1441557_471609712979919_7559051567336989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600200"/>
            <a:ext cx="3886200" cy="1981200"/>
          </a:xfrm>
          <a:prstGeom prst="rect">
            <a:avLst/>
          </a:prstGeom>
        </p:spPr>
      </p:pic>
      <p:pic>
        <p:nvPicPr>
          <p:cNvPr id="7" name="Picture 6" descr="522118_471609642979926_291273717910489636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600200"/>
            <a:ext cx="3733800" cy="1981200"/>
          </a:xfrm>
          <a:prstGeom prst="rect">
            <a:avLst/>
          </a:prstGeom>
        </p:spPr>
      </p:pic>
      <p:pic>
        <p:nvPicPr>
          <p:cNvPr id="8" name="Picture 7" descr="1234663_471609546313269_9005887648832010422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0" y="3733800"/>
            <a:ext cx="4038600" cy="26431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86200" y="5715000"/>
            <a:ext cx="2356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Đầu lá bâu không nhọn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9600" y="3124200"/>
            <a:ext cx="4988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May diễu đường chân cổ bị lọt khe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10200" y="3048000"/>
            <a:ext cx="334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Đầu lá bâu không nhọn góc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smtClean="0">
                <a:solidFill>
                  <a:srgbClr val="FFFF00"/>
                </a:solidFill>
                <a:latin typeface=".VnCooperH" pitchFamily="34" charset="0"/>
              </a:rPr>
              <a:t>Sản phẩm hoàn thành</a:t>
            </a:r>
            <a:endParaRPr lang="en-US" b="1" i="1" dirty="0">
              <a:solidFill>
                <a:srgbClr val="FFFF00"/>
              </a:solidFill>
              <a:latin typeface=".VnCooperH" pitchFamily="34" charset="0"/>
            </a:endParaRPr>
          </a:p>
        </p:txBody>
      </p:sp>
      <p:pic>
        <p:nvPicPr>
          <p:cNvPr id="3" name="Picture 2" descr="10426200_465207760286781_297158095394996125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1371600"/>
            <a:ext cx="2895600" cy="4419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3400" y="1676400"/>
            <a:ext cx="8839200" cy="3406775"/>
          </a:xfrm>
        </p:spPr>
        <p:txBody>
          <a:bodyPr>
            <a:normAutofit/>
          </a:bodyPr>
          <a:lstStyle/>
          <a:p>
            <a:r>
              <a:rPr lang="en-US" sz="3600" dirty="0" err="1" smtClean="0"/>
              <a:t>Cám</a:t>
            </a:r>
            <a:r>
              <a:rPr lang="en-US" sz="3600" dirty="0" smtClean="0"/>
              <a:t> </a:t>
            </a:r>
            <a:r>
              <a:rPr lang="en-US" sz="3600" dirty="0" err="1" smtClean="0"/>
              <a:t>ơn</a:t>
            </a:r>
            <a:r>
              <a:rPr lang="en-US" sz="3600" dirty="0" smtClean="0"/>
              <a:t> </a:t>
            </a:r>
            <a:r>
              <a:rPr lang="en-US" sz="3600" dirty="0" err="1" smtClean="0"/>
              <a:t>cô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bạn</a:t>
            </a:r>
            <a:r>
              <a:rPr lang="en-US" sz="3600" dirty="0" smtClean="0"/>
              <a:t> </a:t>
            </a:r>
            <a:r>
              <a:rPr lang="en-US" sz="3600" dirty="0" err="1" smtClean="0"/>
              <a:t>đã</a:t>
            </a:r>
            <a:r>
              <a:rPr lang="en-US" sz="3600" dirty="0" smtClean="0"/>
              <a:t> </a:t>
            </a:r>
            <a:r>
              <a:rPr lang="en-US" sz="3600" dirty="0" err="1" smtClean="0"/>
              <a:t>chú</a:t>
            </a:r>
            <a:r>
              <a:rPr lang="en-US" sz="3600" dirty="0" smtClean="0"/>
              <a:t> ý </a:t>
            </a:r>
            <a:r>
              <a:rPr lang="en-US" sz="3600" dirty="0" err="1" smtClean="0"/>
              <a:t>lắng</a:t>
            </a:r>
            <a:r>
              <a:rPr lang="en-US" sz="3600" dirty="0" smtClean="0"/>
              <a:t> </a:t>
            </a:r>
            <a:r>
              <a:rPr lang="en-US" sz="3600" dirty="0" err="1" smtClean="0"/>
              <a:t>nghe</a:t>
            </a:r>
            <a:r>
              <a:rPr lang="en-US" sz="3600" dirty="0" smtClean="0"/>
              <a:t> !</a:t>
            </a:r>
            <a:endParaRPr lang="en-US" sz="3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22313" y="685801"/>
            <a:ext cx="7772400" cy="11429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666999"/>
            <a:ext cx="2743200" cy="205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902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312</TotalTime>
  <Words>1790</Words>
  <Application>Microsoft Office PowerPoint</Application>
  <PresentationFormat>On-screen Show (4:3)</PresentationFormat>
  <Paragraphs>166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Office Theme</vt:lpstr>
      <vt:lpstr>CorelDRAW</vt:lpstr>
      <vt:lpstr>CorelDRAW X3 Graphic</vt:lpstr>
      <vt:lpstr>Bài hội thảo cấp khoa</vt:lpstr>
      <vt:lpstr>NỘI DUNG</vt:lpstr>
      <vt:lpstr> PHOM MẪU, SỐ ĐO VÀ DỤNG CỤ</vt:lpstr>
      <vt:lpstr> PHOM MẪU, SỐ ĐO VÀ DỤNG CỤ</vt:lpstr>
      <vt:lpstr> III. DỤNG CỤ  Khi thiết kế rập trên phom mẫu cần chuẩn bị: Kim đinh, kim gút, kim may tay Gối ghim kim Kéo bấm, kéo cắt vải, kéo cắt giấy Viết chì + đồ chuốt viết chì. Viết kim (màu xanh, đỏ) Thước dây, thước cây, thước ê ke, thước cong Dây rua-băng Cây lăn dấu Phấn may Vải mộc bằng chất liệu cotton (vải mộc kate) Giấy mềm và giấy cứng 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ÁO CĂN BẢN</vt:lpstr>
      <vt:lpstr>THIẾT KẾ VÁY CĂN BẢN</vt:lpstr>
      <vt:lpstr>THIẾT KẾ VÁY CĂN BẢN</vt:lpstr>
      <vt:lpstr>THIẾT KẾ VÁY CĂN BẢN</vt:lpstr>
      <vt:lpstr>THIẾT KẾ VÁY CĂN BẢN</vt:lpstr>
      <vt:lpstr>THIẾT KẾ VÁY CĂN BẢN</vt:lpstr>
      <vt:lpstr>THIẾT KẾ VÁY CĂN BẢN</vt:lpstr>
      <vt:lpstr>THIẾT KẾ VÁY CĂN BẢN</vt:lpstr>
      <vt:lpstr>PowerPoint Presentation</vt:lpstr>
      <vt:lpstr>Bản thiết kế thân sau và tay áo sơ mi nữ</vt:lpstr>
      <vt:lpstr>Bản thiết  kế thân sau và tay áo sơ mi nữ</vt:lpstr>
      <vt:lpstr>Cách chừa đường may áo và tay áo</vt:lpstr>
      <vt:lpstr>Các bước tiến hành may áo sơ mi decoup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Những hiện tượng may lỗi-hư hỏng  thường gặp khi may áo sơ mi</vt:lpstr>
      <vt:lpstr>Sản phẩm hoàn thành</vt:lpstr>
      <vt:lpstr>Cám ơn cô và các bạn đã chú ý lắng nghe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Hehrythhthwhrthrth</dc:title>
  <dc:creator>admin</dc:creator>
  <cp:lastModifiedBy>Lenovo</cp:lastModifiedBy>
  <cp:revision>34</cp:revision>
  <dcterms:created xsi:type="dcterms:W3CDTF">2014-12-09T18:59:25Z</dcterms:created>
  <dcterms:modified xsi:type="dcterms:W3CDTF">2016-11-08T11:41:54Z</dcterms:modified>
</cp:coreProperties>
</file>